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6" roundtripDataSignature="AMtx7mjZaHePLWEDXhiFHoVAQs+PIAC/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A2ED8B-CE99-48A3-B957-541BE0716956}">
  <a:tblStyle styleId="{D6A2ED8B-CE99-48A3-B957-541BE071695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 안녕하세요. 저희는 최종 프로젝트 3조, 딸깍팀으로 저는 발표를 맡은 황차해입니다.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지금부터 회의 분석 기반 지능형 AI 프로젝트 관리 시스템  TTal_kkak의 중간 발표를 시작하겠습니다.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10. 전체적인 시스템의 흐름을 살펴보겠습니다.</a:t>
            </a:r>
            <a:br>
              <a:rPr lang="en-US"/>
            </a:br>
            <a:r>
              <a:rPr lang="en-US"/>
              <a:t> 시스템은 총 6단계로 구성됩니다. </a:t>
            </a:r>
            <a:br>
              <a:rPr lang="en-US"/>
            </a:br>
            <a:r>
              <a:rPr lang="en-US"/>
              <a:t> 사용자가 음성파일이나 회의록을 업로드하면 whisperX로 전사 후, 버트모델을 사용하여 핵심 발화를 분류하여 추출합니다. 그 후, 큐웬 3로 회의록의 틀에 맞춰 회의록을 정리합니다.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업무배정은 스코어링 알고리즘을 활용해 최적 팀원을 배정한 이후 노션과 지라에 연동해 자동으로 업무를 생성합니다.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분석 결과는 저장 후 대시보드 업데이트 그리고 실시간 알림까지 순차적으로 동작합니다.</a:t>
            </a:r>
            <a:endParaRPr/>
          </a:p>
        </p:txBody>
      </p:sp>
      <p:sp>
        <p:nvSpPr>
          <p:cNvPr id="283" name="Google Shape;28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11. 다음은 데이터 수집과 전처리 작업에 대해 설명드리겠습니다. 전체 시스템의 핵심은 회의 데이터를 얼마나 구조화하고 정제했느냐에 달려 있기때문에 데이터를 준비하는 데 가장 많은 시간을 들였습니다.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먼저 시스템의 기반이 되는 데이터는 국회 회의록, 에이엠아이(AMI), 아이씨에스아이(ICSI) 등 다자 회의 대화로 총 280여개의 회의세션에서 확보하였였습니다.</a:t>
            </a:r>
            <a:endParaRPr/>
          </a:p>
        </p:txBody>
      </p:sp>
      <p:sp>
        <p:nvSpPr>
          <p:cNvPr id="333" name="Google Shape;33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12.  초반 원본 데이터는 PDF, XML형식이였고,  저희는 이를 텍스트 형태로 변환한 뒤 CSV 포맷으로 통합했습니다.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그 다음 단계에서는 BOM 오류수정이나 발화누락보정 같은 </a:t>
            </a:r>
            <a:br>
              <a:rPr lang="en-US"/>
            </a:br>
            <a:r>
              <a:rPr lang="en-US"/>
              <a:t>기초 정제를 수행하고, 불필요한 특수기호나 비문을 제거하는 텍스트 클렌징 작업도 함께 진행했습니다.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정제된 데이터를 바탕으로 발화시간, 발화자, 발화내용 형태의 JSONL</a:t>
            </a:r>
            <a:r>
              <a:rPr lang="en-US">
                <a:solidFill>
                  <a:schemeClr val="dk1"/>
                </a:solidFill>
              </a:rPr>
              <a:t>(제이슨엘)</a:t>
            </a:r>
            <a:r>
              <a:rPr lang="en-US"/>
              <a:t> 구조로 변환하였고, </a:t>
            </a:r>
            <a:br>
              <a:rPr lang="en-US"/>
            </a:br>
            <a:r>
              <a:rPr lang="en-US"/>
              <a:t>짧거나 무의미한 발화는 걸러내어 모델 학습에 적합한 데이터셋으로 다듬었습니다.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마지막으로 데이터의 구조와 누락 여부를 다시 한번 꼼꼼히 검토해 최종 학습용으로 저장하였습니다.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오른쪽 예시는 실제 저희가 수집한 국회데이터 원본에서  앞에 설명드린 과정을 거쳐 불규칙했던 텍스트 데이터가    AI 학습에 적합한 구조로 변환된 결과입니다.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이를 JSONL(제이슨엘) 포맷으로 구조화하고, 발화 정제와 필터링까지 수행하였습니다.</a:t>
            </a:r>
            <a:endParaRPr/>
          </a:p>
        </p:txBody>
      </p:sp>
      <p:sp>
        <p:nvSpPr>
          <p:cNvPr id="351" name="Google Shape;3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13.  다음은 전체적인 데이터베이스입니다. </a:t>
            </a:r>
            <a:br>
              <a:rPr lang="en-US"/>
            </a:br>
            <a:r>
              <a:rPr lang="en-US"/>
              <a:t>저희 데이터베이스는 8개 테이블로 구성되어 있으며 크게 </a:t>
            </a:r>
            <a:br>
              <a:rPr lang="en-US"/>
            </a:br>
            <a:r>
              <a:rPr lang="en-US"/>
              <a:t>“사용자관리 데이터베이스”, </a:t>
            </a:r>
            <a:br>
              <a:rPr lang="en-US"/>
            </a:br>
            <a:r>
              <a:rPr lang="en-US"/>
              <a:t>“프로젝트관리 데이터베이스”, </a:t>
            </a:r>
            <a:br>
              <a:rPr lang="en-US"/>
            </a:br>
            <a:r>
              <a:rPr lang="en-US"/>
              <a:t>“분석및 로깅 데이터베이스”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이 세가지로 구분해서 설명드리겠습니다.</a:t>
            </a:r>
            <a:endParaRPr/>
          </a:p>
        </p:txBody>
      </p:sp>
      <p:sp>
        <p:nvSpPr>
          <p:cNvPr id="373" name="Google Shape;37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0d838bcce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14. 첫 번째는 사용자 인증과 권한 관리를 담당하는 User_Auth_DB(유저 어쓰 디비)입니다.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이 데이터베이스는 사용자의 로그인인증,  역할기반 권한설정,  그리고  외부서비스 연동같은 핵심적인 백엔드 기능을 담당합니다.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주요 테이블은 세 가지로 나뉩니다.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테넌트 테이블은 조직이나 회사 단위로 테넌트를 관리하며 조직 식별자, 이름, 슬러그 정보를 포함합니다.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Users 테이블은 실제 사용자 계정을 저장합니다. 이메일, 이름, 역할, 슬랙 아이디, 지라라 아이디 등 다양한 속성을 담고 있어, 사용자마다 스킬, 경력 수준에 따라 개별화된 업무 배정을 가능하게 합니다.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마지막으로 인티그레이션스 테이블은 슬랙이나 지라 같은 외부서비스와의 오스인증정보를 저장하며,</a:t>
            </a:r>
            <a:br>
              <a:rPr lang="en-US"/>
            </a:br>
            <a:r>
              <a:rPr lang="en-US"/>
              <a:t>access_token(엑세스토큰), refresh_token(리프레시토큰) 등 민감한 정보와 함께 연동 상태를 관리합니다.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이렇게 사용자인증과 외부연동을 하나의 DB에서 통합 관리함으로써, 시스템 전반의 일관성과 확장성을 확보했습니다.</a:t>
            </a:r>
            <a:endParaRPr/>
          </a:p>
        </p:txBody>
      </p:sp>
      <p:sp>
        <p:nvSpPr>
          <p:cNvPr id="391" name="Google Shape;391;g370d838bcce_4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0d838bcce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15. 두 번째는 핵심 업무 로직을 다루는 Project_Task_DB(프로젝트 태스크디비)입니다.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 데이터베이스는 프로젝트 정보와 각각의 태스크를 체계적으로 관리하기 위한 구조이며 총  4개의 테이블이 존재합니다.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slack_inputs(슬랙 인풋)은 슬랙에서 입력된 명령이나 요청의 기록을 저장합니다. 어떤 채널에서    어떤 유저가 무슨 요청을 했는지를   기록해 이후 처리 흐름을 추적할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프로젝트는 각 프로젝트 단위로 개요, 설명, 상태, 관련슬랙입력 등을 관리합니다. Notion과 연동되어 페이지 URL과 상태도 함께 저장됩니다.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태스크 테이블은 각 프로젝트의 세부 업무 단위를 나타냅니다. 우선순위, 복잡도, 담당자, 마감일 등을 기반으로 업무를 세밀하게 분해할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task_metadata(태스크 메타데이터)는 각 태스크의 메타 정보, 즉 예상 소요 시간, 실제 소요 시간, 요구되는 스킬, Jira 이슈 정보 등을 담고 있어 향후 분석 및 개선에 활용됩니다.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이 DB는 실제 프로젝트 운영의 중심으로, 분석과 자동화를 위한 기반이 됩니다.</a:t>
            </a:r>
            <a:endParaRPr/>
          </a:p>
        </p:txBody>
      </p:sp>
      <p:sp>
        <p:nvSpPr>
          <p:cNvPr id="411" name="Google Shape;411;g370d838bcce_4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70d838bcce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16. 세 번째는 AI 분석 결과와 시스템 로그를 저장하는 Analytics_Log_DB(애널리틱스 로그 디비)입니다.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이 DB는 특히 AI 자동 할당 시스템의 투명성과 신뢰성을 위해 필수적인 역할을 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여기에는 단일 테이블인 task_assignment_logs(태스크 어싸인먼트 로그스)가 존재합니다.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 테이블은 특정 태스크가 어떤 사용자에게 어떻게 배정되었는지를 상세히 기록합니다.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주요 필드는 다음과 같습니다.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assignment_score(어싸인먼트 스코어)는 해당 사용자가 이 태스크에 얼마나 적합한지를 수치화한 값이고,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score_breakdown필드는 이 점수가 어떤 요소들에 기반했는지 상세 분석값을 JSON 형태로 제공합니다.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또 reason에는 선택 이유를 텍스트로 설명하며,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alternatives(얼털네이티브)에는 다른 후보자들이 왜 탈락했는지도 포함됩니다.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 이렇게 분석 기반의 데이터 로그를 축적함으로써, 우리 서비스는 지속적인 개선이 가능하고 결과의 신뢰도를 높일 수 있습니다.</a:t>
            </a:r>
            <a:endParaRPr/>
          </a:p>
        </p:txBody>
      </p:sp>
      <p:sp>
        <p:nvSpPr>
          <p:cNvPr id="430" name="Google Shape;430;g370d838bcce_4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0d838bc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17. 다음은 저희 프로젝트의 전체 시스템 아키텍처입니다.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전체 구조는 6개의 레이어로 구성되어 있고, 각 구성요소는 역할에 따라 분리되어 유기적으로 연동됩니다.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먼저, 클라이언트 레이어에서는 사용자가 실제로 접하게 되는 웹 대시보드와 Slack 앱이 위치합니다.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React 기반의 웹과 슬랙 명령어를 통해 사용자는 회의 생성, 요약 요청, 업무 확인 등의 주요 기능을 수행하게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/>
            </a:br>
            <a:r>
              <a:rPr lang="en-US"/>
              <a:t> 두 번째는 백엔드 API 레이어입니다.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Express 서버가 중심이 되어 API 요청을 처리하고, 슬랙 명령을 받아 적절한 서비스로 전달합니다.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또한 비동기 작업 처리를 위해 Redis(레디스)기반의 워커 큐를 사용하고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/>
            </a:br>
            <a:r>
              <a:rPr lang="en-US"/>
              <a:t> 세 번째는 AI 처리 엔진입니다.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여기서는 WhisperX를 활용한 STT와 Klue/BERT(클루버트)기반의 발화 필터링, 그리고 Qwen3 모델을 통한 회의 요약과 업무 분해가 이루어집니다.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FastAPI를 통해 모델 호출을 관리하고, 멀티 스테이지 방식으로 분석 정확도를 높였습니다.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네 번째는 데이터 레이어로, 사용자 정보는 PostgreSQL(포스트그래 에스큐엘)과 Prisma ORM(프리즈마 오알엠)으로  저장되고,   분석 캐시는 Redis(레디스)로 분리 저장됩니다.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또한 노션 및 지라 연동 데이터를 별도로 관리하며, 프로젝트 및 태스크 메타정보도 따로 구조화되어 있습니다.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다섯번째 비즈니스 서비스 레이어에서는 AI 회의 요약, 스마트 업무 배정 등 주요 기능이 구현됩니다.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외부 서비스 연동은 마지막 레이어에서 처리되며, Notion이나 JIRA와 실시간 동기화를 통해 업무 연속성을 유지합니다.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이처럼 계층화된 구조를 통해 유지보수성과 확장성을 모두 확보할 수 있도록 설계했습니다.</a:t>
            </a:r>
            <a:endParaRPr/>
          </a:p>
        </p:txBody>
      </p:sp>
      <p:sp>
        <p:nvSpPr>
          <p:cNvPr id="449" name="Google Shape;449;g370d838bcc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18. 이 슬라이드는 AI기반 회의분석 자동화의      3단계 파이프라인을 설명합니다.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1단계는 WhisperX(웨스퍼엑스)로 음성을 텍스트로 변환하며, 화자 구분과 다국어 인식까지 지원하고,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2단계는 Klue/BERT(클루버트)로 회의 핵심 내용을 추출하고, 한국어 도메인에 특화된 모델로 성능을 높입니다.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마지막 3단계는 Qwen3-32B를 통해 회의록을 문서화하고, 업무를 자동생성하며 Epic/Task 단위로 우선순위까지 정리해주는 고도화된 AI 처리 흐름입니다.</a:t>
            </a:r>
            <a:endParaRPr/>
          </a:p>
        </p:txBody>
      </p:sp>
      <p:sp>
        <p:nvSpPr>
          <p:cNvPr id="466" name="Google Shape;46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19. STT 모델은 </a:t>
            </a:r>
            <a:r>
              <a:rPr lang="en-US">
                <a:solidFill>
                  <a:schemeClr val="dk1"/>
                </a:solidFill>
              </a:rPr>
              <a:t>WhisperX large-v3를 사용하였습니다.</a:t>
            </a:r>
            <a:br>
              <a:rPr lang="en-US">
                <a:solidFill>
                  <a:schemeClr val="dk1"/>
                </a:solidFill>
              </a:rPr>
            </a:br>
            <a:r>
              <a:rPr lang="en-US"/>
              <a:t>오픈소스 기반으로 무료사용이 가능하고, 한국어 인식 정확도가 높으며, 화자 분리와 타임스탬프도 자동으로 지원하는 점이 장점이기 때문입니다. 또한,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(클릭) 처리 속도도 wav2vec2.0(웨이브 투 벡터 2.0)보다 빠르고, 단어 오류율도 낮아 </a:t>
            </a:r>
            <a:br>
              <a:rPr lang="en-US"/>
            </a:br>
            <a:r>
              <a:rPr lang="en-US"/>
              <a:t>더 정확하게 회의 음성을 텍스트로 변환할 수 있기 때문에 </a:t>
            </a:r>
            <a:r>
              <a:rPr lang="en-US">
                <a:solidFill>
                  <a:schemeClr val="dk1"/>
                </a:solidFill>
              </a:rPr>
              <a:t>WhisperX large-v3를 선택했습니다.</a:t>
            </a:r>
            <a:endParaRPr/>
          </a:p>
        </p:txBody>
      </p:sp>
      <p:sp>
        <p:nvSpPr>
          <p:cNvPr id="491" name="Google Shape;49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2.발표는 총 4개 파트로 구성되어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먼저 팀원 소개를 드리고, 프로젝트 설계 배경과 목적, 핵심 기능 및 기술 마지막으로 현재까지의 개발 진행 상황을 순서대로 설명드리겠습니다.</a:t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20.  그 이후 텍스트로 변환된 회의 발화에서 핵심적인 내용을 추출하기 위해 BERT 기반 분류 모델을 사용했습니다.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또한, 자연스러운  문장구조를 위해 국회 데이터와 번역 데이터를 함께 사용하였습니다.</a:t>
            </a:r>
            <a:br>
              <a:rPr lang="en-US"/>
            </a:br>
            <a:r>
              <a:rPr lang="en-US"/>
              <a:t>분류해야 할 문장을 Target으로 설정했고, 문맥을 확인 할 수 있게 앞 뒤 문장도 함께 학습데이터로 준비했습니다.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21. 초기에는 각 팀원들마다 400개의 발화를 수동으로 직접 라벨링 하였고,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이를 기반으로 GPT-4.1에게 유효/무효 발화를 구분하는 기준으로 프롬프트로 설계했습니다.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총 5단계에 걸쳐 프롬프트를 개선해가며, 단순 기준부터 예시, 반례, 재학습까지 구조적으로 설계했고, GPT가 유사한 회의 발화를 더 정교하게 판별할 수 있게 만들었습니다.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그 결과 저희가 수동으로 라벨링 한 부분과 GPT가 예측한 정답이 97%의 유사도를 보였습니다.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나머지 3%의 오답도 일일히 수기로 확인하여 본 결과 회의록 작성에 필요한 데이터로 판단하여 프롬프트를 신뢰하기로 결정하였고 (클릭)</a:t>
            </a:r>
            <a:endParaRPr/>
          </a:p>
        </p:txBody>
      </p:sp>
      <p:sp>
        <p:nvSpPr>
          <p:cNvPr id="528" name="Google Shape;52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22.  이 </a:t>
            </a:r>
            <a:r>
              <a:rPr lang="en-US">
                <a:solidFill>
                  <a:schemeClr val="dk1"/>
                </a:solidFill>
              </a:rPr>
              <a:t>프롬프트로 </a:t>
            </a:r>
            <a:r>
              <a:rPr lang="en-US"/>
              <a:t>총 12,000개의 라벨링 데이터를 생성했습니다.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라벨링 중복을 피하기 위해 1000개씩 파일 단위로 나눠 작업했고,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최종적으로 Train/Validation/Test(트레인 벨리데이션 테스트) 데이터를 약 7 : 1 : 2 비율로 분리하여 신뢰도를 높였습니다.</a:t>
            </a:r>
            <a:endParaRPr/>
          </a:p>
        </p:txBody>
      </p:sp>
      <p:sp>
        <p:nvSpPr>
          <p:cNvPr id="549" name="Google Shape;54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23. 라벨링된 데이터를 바탕으로 다양한 한국어 BERT계열모델에 학습시켰습니다.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그 중 Klue/BERT(클루버트)모델은 특히 불필요한 리액션제거와 핵심발화구분에서 다른 모델들과 비교했을 때 매우 효과적이었고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Klue/BERT모델이 Accuracy, Precision, F1 Score(애큐러시/ 프리시전/ 에프원스코어)에서 가장 우수한 성능을 보여주어 최종 선택하였습니다.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</a:t>
            </a:r>
            <a:br>
              <a:rPr lang="en-US"/>
            </a:br>
            <a:r>
              <a:rPr lang="en-US"/>
              <a:t> 초기 f1스코어가 다른 모델보다 높은 0.9 스코어가 나왔지만 저희는 여기에 그치지않고 데이터셋을 정제해서 현재는 0.929까지 성능을 높였고 앞으로도 더욱 고도화할 예정입니다.</a:t>
            </a:r>
            <a:endParaRPr/>
          </a:p>
        </p:txBody>
      </p:sp>
      <p:sp>
        <p:nvSpPr>
          <p:cNvPr id="566" name="Google Shape;56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24. 마지막 단계로는 대형 언어모델인 Qwen3-32B를 사용했습니다.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앞 단계에서 분류된 회의내용을 바탕으로 회의록을 요약한 후 프로젝트 목적, 실행 계획, 담당자 등을 자동으로 정리하고,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업무 단위로 Epic/Task를 분리하여 스킬셋과 우선순위까지 자동 추론할 수 있도록 구성했습니다.</a:t>
            </a:r>
            <a:endParaRPr/>
          </a:p>
        </p:txBody>
      </p:sp>
      <p:sp>
        <p:nvSpPr>
          <p:cNvPr id="584" name="Google Shape;58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25. 이어 자동으로 업무를 배정하는 기능은 스마트업무배정 알고리즘을 사용하였습니다.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이 알고리즘은 사용자에게 가장 적합한 태스크를 자동으로 추천하기 위해, </a:t>
            </a:r>
            <a:br>
              <a:rPr lang="en-US"/>
            </a:br>
            <a:r>
              <a:rPr lang="en-US"/>
              <a:t>세 가지 점수기반 요소를 종합적으로 활용합니다.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첫 번째 기술 매칭스코어는 슬랙명령을 통해 수집된 팀원들의 스킬정보를 기준으로, 프로젝트 시작시점에 이 스코어가 계산됩니다. 관련 데이터는 users.skills(유저스킬킬) 필드에서 가져와 사용자가 가진 기술과   태스크가 요구하는 기술이 얼마나 잘 맞는지를 평가합니다.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두 번째는 현재 업무량 스코어입니다.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해당 스코어는 실시간으로 업데이트됩니다. 태스크테이블에서 아직 완료되지 않은 태스크 상태를 기준으로 계산하고,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사용자마다 과중한 업무가 한쪽으로 쏠리지 않도록 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마지막으로는 과거 성과 스코어입니다.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사용자가 과거에 완료한 태스크 기록을 기반으로, 책임감 있게 일을 마무리했던 사용자를     우선적으로 추천하는 방식을 이용해      완료된 태스크의 수나 성능 지표를 반영합니다.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이 세 가지 스코어를 종합해 공정하면서도 효과적인 </a:t>
            </a:r>
            <a:br>
              <a:rPr lang="en-US"/>
            </a:br>
            <a:r>
              <a:rPr lang="en-US"/>
              <a:t>자동 업무 분배를 실현하고 있습니다.</a:t>
            </a:r>
            <a:endParaRPr/>
          </a:p>
        </p:txBody>
      </p:sp>
      <p:sp>
        <p:nvSpPr>
          <p:cNvPr id="606" name="Google Shape;60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26. 앞선 내용을 바탕으로 현재까지 딸깍의 개발진행상황을 보여드리겠습니다.</a:t>
            </a:r>
            <a:endParaRPr/>
          </a:p>
        </p:txBody>
      </p:sp>
      <p:sp>
        <p:nvSpPr>
          <p:cNvPr id="632" name="Google Shape;63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27. 슬랙 내에서  /tk 명령어를 입력하면 다음과 같이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 딸깍 AI프로젝트 관리 앱이 실행되고, 사용 가능한 명령어 정보를 알려줍니다. </a:t>
            </a:r>
            <a:endParaRPr/>
          </a:p>
        </p:txBody>
      </p:sp>
      <p:sp>
        <p:nvSpPr>
          <p:cNvPr id="646" name="Google Shape;64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28. 이후 /tk start 명령어를 입력하면 다음과 같은 화면이 뜹니다.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음성파일을 업로드하거나, 희의록을 등록해 프로젝트를 시작할 수 있으며  외부 서비스 연동상태 버튼을 누르게 되면 현재 연동된 현업툴의 상태를 확인 할 수 있습니다.</a:t>
            </a:r>
            <a:endParaRPr/>
          </a:p>
        </p:txBody>
      </p:sp>
      <p:sp>
        <p:nvSpPr>
          <p:cNvPr id="667" name="Google Shape;66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29. 아직은 연동을 하지않았기 때문에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(클릭) 연동이 안됐다는 화면이 나옵니다.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먼저 연동을 하는 과정을 설명드리겠습니다.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(클릭) 딸깍과 노션의 연동을 위해 노션연동 버튼을 누르게되면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(클릭) 딸깍을 연동할때 필요한 권한 안내창이 나오고 이를 확인하면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(클릭) 해당 현업 툴과 연동이 완료되었다는 안내창이 나옵니다.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외부 서비스 연동상태를 다시 확인해 보면 (클릭)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연결 안됨에서 연결됨으로 바뀐것을 확인해 볼 수 있습니다.</a:t>
            </a:r>
            <a:endParaRPr/>
          </a:p>
        </p:txBody>
      </p:sp>
      <p:sp>
        <p:nvSpPr>
          <p:cNvPr id="687" name="Google Shape;68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f597b1e42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 저희 팀원은</a:t>
            </a:r>
            <a:endParaRPr/>
          </a:p>
        </p:txBody>
      </p:sp>
      <p:sp>
        <p:nvSpPr>
          <p:cNvPr id="129" name="Google Shape;129;g36f597b1e42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30. Jira도 위 노션과 동일한 방법으로 연동이 가능합니다,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그럼 이제 음성파일 또는 회의록을 업로드 했을때 UI를 보여드리겠습니다.</a:t>
            </a:r>
            <a:endParaRPr/>
          </a:p>
        </p:txBody>
      </p:sp>
      <p:sp>
        <p:nvSpPr>
          <p:cNvPr id="719" name="Google Shape;71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31. 음성이나 회의록을 업로드하게되면 딸깍 앱에서 </a:t>
            </a:r>
            <a:br>
              <a:rPr lang="en-US"/>
            </a:br>
            <a:r>
              <a:rPr lang="en-US"/>
              <a:t>회의록의 진행과정 완료알림창이 뜨고 다음처럼(클릭)</a:t>
            </a:r>
            <a:endParaRPr/>
          </a:p>
        </p:txBody>
      </p:sp>
      <p:sp>
        <p:nvSpPr>
          <p:cNvPr id="744" name="Google Shape;74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32. </a:t>
            </a:r>
            <a:r>
              <a:rPr lang="en-US">
                <a:solidFill>
                  <a:schemeClr val="dk1"/>
                </a:solidFill>
              </a:rPr>
              <a:t>연동해둔 현업 툴에서 확인이 가능합니다.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이 화면은 노션에서 자동으로 생성되고 등록된 예시</a:t>
            </a:r>
            <a:r>
              <a:rPr lang="en-US">
                <a:solidFill>
                  <a:schemeClr val="dk1"/>
                </a:solidFill>
              </a:rPr>
              <a:t> 템플릿 </a:t>
            </a:r>
            <a:r>
              <a:rPr lang="en-US"/>
              <a:t>입니다.</a:t>
            </a:r>
            <a:endParaRPr/>
          </a:p>
        </p:txBody>
      </p:sp>
      <p:sp>
        <p:nvSpPr>
          <p:cNvPr id="769" name="Google Shape;76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33. 다음화면은 지라에서 자동으로 생성되고 등록된 업무배정 템플릿 예시입니다.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실제 사용자 입장에서 직관적이고 효율적인 업무 관리를 지원할 수 있도록 설계하였습니다.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지금까지 저희 3조에서 개발한 내용에 대해 설명드렸습니다.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0" name="Google Shape;79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34-35. </a:t>
            </a:r>
            <a:r>
              <a:rPr lang="en-US">
                <a:solidFill>
                  <a:schemeClr val="dk1"/>
                </a:solidFill>
              </a:rPr>
              <a:t> 저희 딸깍은 발표가 끝난 후 프로젝트 관리자의 편의성을 위해 자체적인 웹 대쉬보드와 모바일 어플리케이션을 추가로 개발할 예정입니다.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 그렇게되면 관리자가 노션과 지라를 왔다갔다 하지않고 웹 대시보드 한 곳에서 더욱 쉬운 관리가 가능하게 됩니다.</a:t>
            </a:r>
            <a:br>
              <a:rPr lang="en-US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809" name="Google Shape;80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35. 저희가 추가로 개발했을때의 웹 대쉬보드 예상 템플릿입니다.</a:t>
            </a:r>
            <a:endParaRPr/>
          </a:p>
        </p:txBody>
      </p:sp>
      <p:sp>
        <p:nvSpPr>
          <p:cNvPr id="828" name="Google Shape;82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70f273620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36. 다음화면은 모바일 어플리케이션 예상 템플릿입니다.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언제 어디서든 관리자가 손쉽게 회의 요약을 확인하고, 태스크를 조회하거나 피드백을 줄 수있는 환경을 목표로 하고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7" name="Google Shape;847;g370f2736208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70d838bcce_4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37. 그럼 저희 프로젝트의 설명은 마무리하고 질의응답 시간을 갖겠습니다.  질의응답은 저희 팀원인 노명구님께서 도와주시겠습니다.</a:t>
            </a:r>
            <a:endParaRPr/>
          </a:p>
        </p:txBody>
      </p:sp>
      <p:sp>
        <p:nvSpPr>
          <p:cNvPr id="868" name="Google Shape;868;g370d838bcce_4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6f597b1e4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2" name="Google Shape;882;g36f597b1e42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70d838bcce_4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g370d838bcce_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38. 지금까지 3조 딸깍이였습니다. 감사합니다!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4. 박슬기님, 노명구님, 이주영님, 이준석님 그리고 저 이렇게 총 5명으로 구성되어 있고, PM부터 AI 엔지니어까지 각자 전문 역할에 따라 효율적으로 프로젝트를 분담하고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5. 처음 sLLM을 활용한 프로젝트를 고민할 때, 다양한 아이디어를 브레인스토밍하면서 어떤 주제가 가장 실용적일지를 고민했습니다.</a:t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6. 그 과정에서 주목한 문제는 바로 회의 이후의 비효율적인 업무 처리였습니다.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요즘 개발 환경은 빠르게 결과물을 만들고 피드백을 받은 뒤 개선하는, 이른바 애자일 방식으로 변화하고 있지만, 정작 회의가 끝난 뒤에는 여전히 회의록을 정리하고,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업무를 분배하고, Notion이나 Jira에 일일이 수동으로 등록하는 작업이 이뤄지고 있다는 것에 착안했습니다.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이걸 통째로 AI가 자동화해주면 정말 실용적인 시스템이 되겠다!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그럼 우리는 좀 더 개발에만 집중 할 수 있지않을까? 라는 결론에 도달하게 되었고,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회의 분석부터 업무 생성, 협업툴 연동까지 AI로 자동화하여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업무 생산성 향상에 기여하는 시스템을 만들기로 했습니다.</a:t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7. 실제 시장에서도 회의록 생성을 도와주는 다양한 AI 솔루션들이 존재하지만,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대부분은 단순한 회의록 작성에 그치고, </a:t>
            </a:r>
            <a:br>
              <a:rPr lang="en-US"/>
            </a:br>
            <a:r>
              <a:rPr lang="en-US"/>
              <a:t>실제 업무에   적용 가능한 </a:t>
            </a:r>
            <a:br>
              <a:rPr lang="en-US"/>
            </a:br>
            <a:r>
              <a:rPr lang="en-US"/>
              <a:t>스마트한 분배와   협업툴연동까지 가능한 서비스는 없습니다.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회의 내용을 정리하고 태스크를 만들고 다시 Notion이나 Jira에 옮겨 적는 식의 수동적이고 반복적인 작업은 </a:t>
            </a:r>
            <a:br>
              <a:rPr lang="en-US"/>
            </a:br>
            <a:r>
              <a:rPr lang="en-US"/>
              <a:t>관리자의 주관에 따라 업무가 분배되기도하고 형식이 없이 나오기 때문에 AI를 사용했음에도 불구하고 평균 30분 이상 소요됩니다.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이에 반해 저희 딸깍은 표준화된 회의록 작성부터 기술스택과 성과에 따른 업무 배정까지 자동화가 되기때문에 5분 미만으로 업무처리가 끝나는 것을 목표로 하고있습니다.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그럼 딸깍 프로젝트가 현업에 도입된다면 어떠한 경제적 효과가 생길까요?</a:t>
            </a:r>
            <a:endParaRPr/>
          </a:p>
        </p:txBody>
      </p:sp>
      <p:sp>
        <p:nvSpPr>
          <p:cNvPr id="228" name="Google Shape;2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0d838bcc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8. 마이크로소프트 23년도 자료에 따르면 주 평균 4시간을 회의 후 업무정리시간으로 사용한다고 합니다.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저희 딸깍을 도입하게되면 업무정리시간을 4시간에서 1시간으로 줄일 수 있으며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///  연간 156시간을 다른 의미있는 작업에 할애할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또한, 시간당 2만원의 인건비가 든다고 가정했을 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///  연 312만원의 비용 절감효과를 기대해 볼 수 있습니다.</a:t>
            </a:r>
            <a:endParaRPr/>
          </a:p>
        </p:txBody>
      </p:sp>
      <p:sp>
        <p:nvSpPr>
          <p:cNvPr id="246" name="Google Shape;246;g370d838bcce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9. 이어서 딸깍의 핵심 기능 및 기술입니다.</a:t>
            </a:r>
            <a:endParaRPr/>
          </a:p>
        </p:txBody>
      </p:sp>
      <p:sp>
        <p:nvSpPr>
          <p:cNvPr id="269" name="Google Shape;26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24.png"/><Relationship Id="rId7" Type="http://schemas.openxmlformats.org/officeDocument/2006/relationships/image" Target="../media/image6.png"/><Relationship Id="rId8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61.png"/><Relationship Id="rId11" Type="http://schemas.openxmlformats.org/officeDocument/2006/relationships/image" Target="../media/image54.png"/><Relationship Id="rId10" Type="http://schemas.openxmlformats.org/officeDocument/2006/relationships/image" Target="../media/image52.png"/><Relationship Id="rId21" Type="http://schemas.openxmlformats.org/officeDocument/2006/relationships/image" Target="../media/image62.png"/><Relationship Id="rId13" Type="http://schemas.openxmlformats.org/officeDocument/2006/relationships/image" Target="../media/image56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15" Type="http://schemas.openxmlformats.org/officeDocument/2006/relationships/image" Target="../media/image71.png"/><Relationship Id="rId14" Type="http://schemas.openxmlformats.org/officeDocument/2006/relationships/image" Target="../media/image64.png"/><Relationship Id="rId17" Type="http://schemas.openxmlformats.org/officeDocument/2006/relationships/image" Target="../media/image57.png"/><Relationship Id="rId16" Type="http://schemas.openxmlformats.org/officeDocument/2006/relationships/image" Target="../media/image65.png"/><Relationship Id="rId5" Type="http://schemas.openxmlformats.org/officeDocument/2006/relationships/image" Target="../media/image12.png"/><Relationship Id="rId19" Type="http://schemas.openxmlformats.org/officeDocument/2006/relationships/image" Target="../media/image72.png"/><Relationship Id="rId6" Type="http://schemas.openxmlformats.org/officeDocument/2006/relationships/image" Target="../media/image46.png"/><Relationship Id="rId18" Type="http://schemas.openxmlformats.org/officeDocument/2006/relationships/image" Target="../media/image55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0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82.png"/><Relationship Id="rId1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6.png"/><Relationship Id="rId7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91.png"/><Relationship Id="rId1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0.png"/><Relationship Id="rId10" Type="http://schemas.openxmlformats.org/officeDocument/2006/relationships/image" Target="../media/image76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png"/><Relationship Id="rId10" Type="http://schemas.openxmlformats.org/officeDocument/2006/relationships/image" Target="../media/image89.png"/><Relationship Id="rId13" Type="http://schemas.openxmlformats.org/officeDocument/2006/relationships/image" Target="../media/image90.png"/><Relationship Id="rId1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15" Type="http://schemas.openxmlformats.org/officeDocument/2006/relationships/image" Target="../media/image99.png"/><Relationship Id="rId14" Type="http://schemas.openxmlformats.org/officeDocument/2006/relationships/image" Target="../media/image95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6.png"/><Relationship Id="rId7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9.png"/><Relationship Id="rId10" Type="http://schemas.openxmlformats.org/officeDocument/2006/relationships/image" Target="../media/image96.png"/><Relationship Id="rId13" Type="http://schemas.openxmlformats.org/officeDocument/2006/relationships/image" Target="../media/image112.png"/><Relationship Id="rId1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14" Type="http://schemas.openxmlformats.org/officeDocument/2006/relationships/image" Target="../media/image98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2.png"/><Relationship Id="rId10" Type="http://schemas.openxmlformats.org/officeDocument/2006/relationships/image" Target="../media/image99.png"/><Relationship Id="rId13" Type="http://schemas.openxmlformats.org/officeDocument/2006/relationships/image" Target="../media/image114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01.png"/><Relationship Id="rId13" Type="http://schemas.openxmlformats.org/officeDocument/2006/relationships/image" Target="../media/image108.png"/><Relationship Id="rId1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8.png"/><Relationship Id="rId1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0.png"/><Relationship Id="rId1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3.png"/><Relationship Id="rId1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07.png"/><Relationship Id="rId13" Type="http://schemas.openxmlformats.org/officeDocument/2006/relationships/image" Target="../media/image117.png"/><Relationship Id="rId1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6.png"/><Relationship Id="rId7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9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11" Type="http://schemas.openxmlformats.org/officeDocument/2006/relationships/image" Target="../media/image29.png"/><Relationship Id="rId10" Type="http://schemas.openxmlformats.org/officeDocument/2006/relationships/image" Target="../media/image25.png"/><Relationship Id="rId21" Type="http://schemas.openxmlformats.org/officeDocument/2006/relationships/image" Target="../media/image37.png"/><Relationship Id="rId13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15" Type="http://schemas.openxmlformats.org/officeDocument/2006/relationships/image" Target="../media/image39.png"/><Relationship Id="rId14" Type="http://schemas.openxmlformats.org/officeDocument/2006/relationships/image" Target="../media/image30.png"/><Relationship Id="rId17" Type="http://schemas.openxmlformats.org/officeDocument/2006/relationships/image" Target="../media/image42.png"/><Relationship Id="rId16" Type="http://schemas.openxmlformats.org/officeDocument/2006/relationships/image" Target="../media/image38.png"/><Relationship Id="rId5" Type="http://schemas.openxmlformats.org/officeDocument/2006/relationships/image" Target="../media/image12.png"/><Relationship Id="rId19" Type="http://schemas.openxmlformats.org/officeDocument/2006/relationships/image" Target="../media/image58.png"/><Relationship Id="rId6" Type="http://schemas.openxmlformats.org/officeDocument/2006/relationships/image" Target="../media/image46.png"/><Relationship Id="rId18" Type="http://schemas.openxmlformats.org/officeDocument/2006/relationships/image" Target="../media/image41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6.png"/><Relationship Id="rId7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9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6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EF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0922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6900" y="863600"/>
            <a:ext cx="17526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6883400"/>
            <a:ext cx="16814800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97000" y="863600"/>
            <a:ext cx="17526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2446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3843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9500" y="1168400"/>
            <a:ext cx="17526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2700" y="15367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500" y="8881450"/>
            <a:ext cx="16890999" cy="56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51500" y="9829800"/>
            <a:ext cx="74041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3479800" y="3009900"/>
            <a:ext cx="11328400" cy="40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회의 분석 기반 지능형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프로젝트 관리 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0"/>
              <a:buFont typeface="Arial"/>
              <a:buNone/>
            </a:pPr>
            <a:r>
              <a:rPr b="1" i="0" lang="en-US" sz="9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" TTal_Kkak "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3418950" y="9420100"/>
            <a:ext cx="11450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 12기 최종 프로젝트 3팀 중간발표             팀원 :  박슬기  노명구  이주영  이준석  황차해             발표자 : 황차해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6713825" y="151800"/>
            <a:ext cx="144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2025.07.22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745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4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4"/>
          <p:cNvSpPr txBox="1"/>
          <p:nvPr/>
        </p:nvSpPr>
        <p:spPr>
          <a:xfrm>
            <a:off x="4724400" y="1701800"/>
            <a:ext cx="99568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시스템 동작 흐름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7900" y="4419600"/>
            <a:ext cx="30988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02300" y="4419600"/>
            <a:ext cx="42164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585200" y="4419600"/>
            <a:ext cx="42164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717800" y="4419600"/>
            <a:ext cx="42037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4"/>
          <p:cNvSpPr txBox="1"/>
          <p:nvPr/>
        </p:nvSpPr>
        <p:spPr>
          <a:xfrm>
            <a:off x="1320800" y="5016500"/>
            <a:ext cx="1041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STEP.01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4"/>
          <p:cNvSpPr txBox="1"/>
          <p:nvPr/>
        </p:nvSpPr>
        <p:spPr>
          <a:xfrm>
            <a:off x="4203700" y="5016500"/>
            <a:ext cx="10541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STEP.02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4"/>
          <p:cNvSpPr txBox="1"/>
          <p:nvPr/>
        </p:nvSpPr>
        <p:spPr>
          <a:xfrm>
            <a:off x="7023100" y="5016500"/>
            <a:ext cx="1193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STEP.03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4"/>
          <p:cNvSpPr txBox="1"/>
          <p:nvPr/>
        </p:nvSpPr>
        <p:spPr>
          <a:xfrm>
            <a:off x="10083800" y="5016500"/>
            <a:ext cx="10922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STEP.04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889000" y="6210300"/>
            <a:ext cx="22225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파일 업로드 및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 음성 전처리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4"/>
          <p:cNvSpPr txBox="1"/>
          <p:nvPr/>
        </p:nvSpPr>
        <p:spPr>
          <a:xfrm>
            <a:off x="825500" y="7334300"/>
            <a:ext cx="2336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음성 파일 업로드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텍스트 업로드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멀티채널 처리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3619500" y="6350000"/>
            <a:ext cx="21844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AI 3단계 처리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4"/>
          <p:cNvSpPr txBox="1"/>
          <p:nvPr/>
        </p:nvSpPr>
        <p:spPr>
          <a:xfrm>
            <a:off x="3467100" y="7429500"/>
            <a:ext cx="23367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WhisperX 전사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klue/BERT 분류</a:t>
            </a:r>
            <a:endParaRPr b="0" i="0" sz="1900" u="none" cap="none" strike="noStrike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Qwen3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회의록 작성</a:t>
            </a:r>
            <a:endParaRPr b="0" i="0" sz="1900" u="none" cap="none" strike="noStrike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업무 생성</a:t>
            </a:r>
            <a:endParaRPr b="0" i="0" sz="1900" u="none" cap="none" strike="noStrike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6350000" y="6350000"/>
            <a:ext cx="24892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스마트 업무 배정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4"/>
          <p:cNvSpPr txBox="1"/>
          <p:nvPr/>
        </p:nvSpPr>
        <p:spPr>
          <a:xfrm>
            <a:off x="6096000" y="7277100"/>
            <a:ext cx="30480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각 업무 담당자 스코어링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최적 팀원 배정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4"/>
          <p:cNvSpPr txBox="1"/>
          <p:nvPr/>
        </p:nvSpPr>
        <p:spPr>
          <a:xfrm>
            <a:off x="9575800" y="6350000"/>
            <a:ext cx="20828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외부 연동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4"/>
          <p:cNvSpPr txBox="1"/>
          <p:nvPr/>
        </p:nvSpPr>
        <p:spPr>
          <a:xfrm>
            <a:off x="9423400" y="7264400"/>
            <a:ext cx="23368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Notion 페이지 생성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Jira 업무 생성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01900" y="4406900"/>
            <a:ext cx="1587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136900" y="4965700"/>
            <a:ext cx="304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46700" y="4432300"/>
            <a:ext cx="1587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81700" y="4978400"/>
            <a:ext cx="304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356600" y="4419600"/>
            <a:ext cx="1587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991600" y="4965700"/>
            <a:ext cx="304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131800" y="4432300"/>
            <a:ext cx="42164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518900" y="4419600"/>
            <a:ext cx="42164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303000" y="4432300"/>
            <a:ext cx="1536700" cy="1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925300" y="4965700"/>
            <a:ext cx="2921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147800" y="4406900"/>
            <a:ext cx="1612900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795500" y="4965700"/>
            <a:ext cx="3048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4"/>
          <p:cNvSpPr txBox="1"/>
          <p:nvPr/>
        </p:nvSpPr>
        <p:spPr>
          <a:xfrm>
            <a:off x="12903200" y="5016500"/>
            <a:ext cx="10922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STEP.05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15862300" y="5016500"/>
            <a:ext cx="10922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STEP.06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12357100" y="6210300"/>
            <a:ext cx="22225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데이터 저장 및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대시보드 업데이트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>
            <a:off x="12357100" y="7277100"/>
            <a:ext cx="2336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AI 분석결과 저장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데이터 동기화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대시보드 업데이트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15125700" y="6362700"/>
            <a:ext cx="22479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실시간 알림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 txBox="1"/>
          <p:nvPr/>
        </p:nvSpPr>
        <p:spPr>
          <a:xfrm>
            <a:off x="15049500" y="7277100"/>
            <a:ext cx="23368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연동 및 업무 생성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실시간 알림 서비스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4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0"/>
          <p:cNvSpPr txBox="1"/>
          <p:nvPr/>
        </p:nvSpPr>
        <p:spPr>
          <a:xfrm>
            <a:off x="2692400" y="3340100"/>
            <a:ext cx="12598500" cy="60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데이터 출처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44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수집 대상 및 범위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국회 회의 발언 텍스트 (상임위원회 및 특별위원회 회의록)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AMI/ICSI 다자 회의 발화 데이터 (다자간 자연스러운 대화 포함)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약 280건의 회의 세션 (국회 52건, AMI 154건, ICSI 75건),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총 발화 수 약 233,000건 이상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40000" y="3822700"/>
            <a:ext cx="105156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0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0"/>
          <p:cNvSpPr txBox="1"/>
          <p:nvPr/>
        </p:nvSpPr>
        <p:spPr>
          <a:xfrm>
            <a:off x="4724400" y="1701800"/>
            <a:ext cx="99568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0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950" y="1176375"/>
            <a:ext cx="16802098" cy="846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1"/>
          <p:cNvSpPr txBox="1"/>
          <p:nvPr/>
        </p:nvSpPr>
        <p:spPr>
          <a:xfrm>
            <a:off x="2540000" y="3340100"/>
            <a:ext cx="4932600" cy="6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데이터 전처리 절차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1️. 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국회 PDF, AMI XML, ICSI CSV 수동 수집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2️. 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텍스트 변환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PDF → TXT / XML → CSV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3️. 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기초 정제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BOM 오류 및 발화 누락 보정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4️. 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텍스트 클렌징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특수기호, 빈 문자, 비문 제거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5️. 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구조화 변환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timestamp/speaker/text 기반 JSONL 구성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6️. 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불완전 발화 제거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짧거나 기호만 있는 발화 필터링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7️. 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저장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학습용 JSONL 파일 저장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8️. 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최종 검토</a:t>
            </a:r>
            <a:b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구조 및 누락 여부 점검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1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1"/>
          <p:cNvSpPr txBox="1"/>
          <p:nvPr/>
        </p:nvSpPr>
        <p:spPr>
          <a:xfrm>
            <a:off x="4724400" y="1701800"/>
            <a:ext cx="99568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1"/>
          <p:cNvSpPr txBox="1"/>
          <p:nvPr/>
        </p:nvSpPr>
        <p:spPr>
          <a:xfrm>
            <a:off x="8966100" y="3847400"/>
            <a:ext cx="73407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29025" y="3567450"/>
            <a:ext cx="6972665" cy="302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345000" y="6835575"/>
            <a:ext cx="7340701" cy="245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1"/>
          <p:cNvSpPr txBox="1"/>
          <p:nvPr/>
        </p:nvSpPr>
        <p:spPr>
          <a:xfrm>
            <a:off x="8529025" y="3352800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1"/>
          <p:cNvSpPr txBox="1"/>
          <p:nvPr/>
        </p:nvSpPr>
        <p:spPr>
          <a:xfrm>
            <a:off x="8345000" y="6556875"/>
            <a:ext cx="6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1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3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3"/>
          <p:cNvSpPr txBox="1"/>
          <p:nvPr/>
        </p:nvSpPr>
        <p:spPr>
          <a:xfrm>
            <a:off x="4724400" y="1701800"/>
            <a:ext cx="99568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데이터 베이스 설계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13" title="Untitled (4).pn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02437" y="3556000"/>
            <a:ext cx="9257724" cy="59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3"/>
          <p:cNvSpPr txBox="1"/>
          <p:nvPr/>
        </p:nvSpPr>
        <p:spPr>
          <a:xfrm>
            <a:off x="1650775" y="3429000"/>
            <a:ext cx="14399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3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370d838bcce_4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098" cy="89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370d838bcce_4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370d838bcce_4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70d838bcce_4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098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70d838bcce_4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098" cy="86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70d838bcce_4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370d838bcce_4_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7900" y="1212625"/>
            <a:ext cx="16802098" cy="84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370d838bcce_4_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70d838bcce_4_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70d838bcce_4_35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370d838bcce_4_35"/>
          <p:cNvSpPr txBox="1"/>
          <p:nvPr/>
        </p:nvSpPr>
        <p:spPr>
          <a:xfrm>
            <a:off x="4724400" y="1701800"/>
            <a:ext cx="9956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데이터 베이스 설계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70d838bcce_4_35"/>
          <p:cNvSpPr txBox="1"/>
          <p:nvPr/>
        </p:nvSpPr>
        <p:spPr>
          <a:xfrm>
            <a:off x="1473200" y="3429000"/>
            <a:ext cx="14399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 사용자 관리 데이터베이스 ( User_Auth_DB 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목적: 사용자 인증, 권한 관리, 외부 서비스 연동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g370d838bcce_4_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23513" y="4629138"/>
            <a:ext cx="2238375" cy="4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370d838bcce_4_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61900" y="7228963"/>
            <a:ext cx="1943100" cy="1819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7" name="Google Shape;407;g370d838bcce_4_35"/>
          <p:cNvGraphicFramePr/>
          <p:nvPr/>
        </p:nvGraphicFramePr>
        <p:xfrm>
          <a:off x="6409175" y="498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{D6A2ED8B-CE99-48A3-B957-541BE0716956}</a:tableStyleId>
              </a:tblPr>
              <a:tblGrid>
                <a:gridCol w="1425925"/>
                <a:gridCol w="5494225"/>
                <a:gridCol w="3460075"/>
              </a:tblGrid>
              <a:tr h="43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테이블</a:t>
                      </a:r>
                      <a:endParaRPr b="1"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주요 필드</a:t>
                      </a:r>
                      <a:endParaRPr b="1"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설명</a:t>
                      </a:r>
                      <a:endParaRPr b="1"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9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Tenants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id, name, slug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조직/테넌트 정보 관리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users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id, tenant_id, email, name, role, slack_user_id, jira_user_id, available_hours, experience_level, skills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사용자 계정 및 프로필 정보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integrations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id, tenant_id, user_id, service_type, access_token, refresh_token, config, is_active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외부 서비스 OAuth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8" name="Google Shape;408;g370d838bcce_4_35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370d838bcce_4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098" cy="89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370d838bcce_4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370d838bcce_4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370d838bcce_4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098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370d838bcce_4_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098" cy="86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370d838bcce_4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370d838bcce_4_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7900" y="1212625"/>
            <a:ext cx="16802098" cy="84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370d838bcce_4_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70d838bcce_4_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370d838bcce_4_72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70d838bcce_4_72"/>
          <p:cNvSpPr txBox="1"/>
          <p:nvPr/>
        </p:nvSpPr>
        <p:spPr>
          <a:xfrm>
            <a:off x="4724400" y="1701800"/>
            <a:ext cx="9956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데이터 베이스 설계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370d838bcce_4_72"/>
          <p:cNvSpPr txBox="1"/>
          <p:nvPr/>
        </p:nvSpPr>
        <p:spPr>
          <a:xfrm>
            <a:off x="1473200" y="3429000"/>
            <a:ext cx="14399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2. 프로젝트 관리 데이터베이스 (Project_Task_DB)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목적: 핵심 비즈니스 로직, 프로젝트 및 태스크 관리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5" name="Google Shape;425;g370d838bcce_4_72"/>
          <p:cNvGraphicFramePr/>
          <p:nvPr/>
        </p:nvGraphicFramePr>
        <p:xfrm>
          <a:off x="6280025" y="481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{D6A2ED8B-CE99-48A3-B957-541BE0716956}</a:tableStyleId>
              </a:tblPr>
              <a:tblGrid>
                <a:gridCol w="1425925"/>
                <a:gridCol w="5494225"/>
                <a:gridCol w="3460075"/>
              </a:tblGrid>
              <a:tr h="43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테이블</a:t>
                      </a:r>
                      <a:endParaRPr b="1"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주요 필드</a:t>
                      </a:r>
                      <a:endParaRPr b="1"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설명</a:t>
                      </a:r>
                      <a:endParaRPr b="1"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9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</a:rPr>
                        <a:t>slack_inputs</a:t>
                      </a:r>
                      <a:endParaRPr sz="2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id, tenant_id, slack_channel_id, slack_user_id, input_type, content, status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슬랙 입력 처리 이력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</a:rPr>
                        <a:t>projects</a:t>
                      </a:r>
                      <a:endParaRPr sz="2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id, tenant_id, slack_input_id, title, overview, content, notion_page_url, notion_status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프로젝트 정보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</a:rPr>
                        <a:t>tasks</a:t>
                      </a:r>
                      <a:endParaRPr sz="2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id, tenant_id, project_id, title, description, status, assignee_id, parent_id, priority, complexity, due_date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태스크 정보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task_metadata</a:t>
                      </a:r>
                      <a:endParaRPr sz="21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id, task_id, estimated_hours, actual_hours, required_skills, task_type, jira_issue_key, jira_status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/>
                        <a:t>태스크 상세 메타데이터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6" name="Google Shape;426;g370d838bcce_4_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450" y="4432298"/>
            <a:ext cx="3792200" cy="50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70d838bcce_4_72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370d838bcce_4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098" cy="89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370d838bcce_4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370d838bcce_4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370d838bcce_4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098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370d838bcce_4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098" cy="86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70d838bcce_4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70d838bcce_4_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7900" y="1212625"/>
            <a:ext cx="16802098" cy="84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70d838bcce_4_1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70d838bcce_4_1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370d838bcce_4_108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370d838bcce_4_108"/>
          <p:cNvSpPr txBox="1"/>
          <p:nvPr/>
        </p:nvSpPr>
        <p:spPr>
          <a:xfrm>
            <a:off x="4724400" y="1701800"/>
            <a:ext cx="9956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데이터 베이스 설계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370d838bcce_4_108"/>
          <p:cNvSpPr txBox="1"/>
          <p:nvPr/>
        </p:nvSpPr>
        <p:spPr>
          <a:xfrm>
            <a:off x="1473200" y="3429000"/>
            <a:ext cx="14399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및 로깅 데이터베이스 (Analytics_Log_DB)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목적: AI 분석 결과, 시스템 로그, 성능 모니터링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4" name="Google Shape;444;g370d838bcce_4_108"/>
          <p:cNvGraphicFramePr/>
          <p:nvPr/>
        </p:nvGraphicFramePr>
        <p:xfrm>
          <a:off x="6409175" y="6003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{D6A2ED8B-CE99-48A3-B957-541BE0716956}</a:tableStyleId>
              </a:tblPr>
              <a:tblGrid>
                <a:gridCol w="1425925"/>
                <a:gridCol w="5494225"/>
                <a:gridCol w="3460075"/>
              </a:tblGrid>
              <a:tr h="43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테이블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주요 필드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설명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9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chemeClr val="dk1"/>
                          </a:solidFill>
                        </a:rPr>
                        <a:t>task_assignment_logs</a:t>
                      </a:r>
                      <a:endParaRPr sz="21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id, task_id, user_id, assigned_at, assignment_score, score_breakdown, reason, alternatives, algorithm_version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AI 태스크 배정 알고리즘 실행 로그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5" name="Google Shape;445;g370d838bcce_4_1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62773" y="4865275"/>
            <a:ext cx="2895200" cy="36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370d838bcce_4_108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370d838bcc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098" cy="89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370d838bcce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370d838bcce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370d838bcce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098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70d838bcce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098" cy="86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370d838bcce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370d838bcce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370d838bcce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370d838bcce_1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370d838bcce_1_0"/>
          <p:cNvPicPr preferRelativeResize="0"/>
          <p:nvPr/>
        </p:nvPicPr>
        <p:blipFill rotWithShape="1">
          <a:blip r:embed="rId10">
            <a:alphaModFix/>
          </a:blip>
          <a:srcRect b="0" l="0" r="0" t="8231"/>
          <a:stretch/>
        </p:blipFill>
        <p:spPr>
          <a:xfrm>
            <a:off x="2001125" y="3429000"/>
            <a:ext cx="14260351" cy="59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370d838bcce_1_0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370d838bcce_1_0"/>
          <p:cNvSpPr txBox="1"/>
          <p:nvPr/>
        </p:nvSpPr>
        <p:spPr>
          <a:xfrm>
            <a:off x="4724400" y="1701800"/>
            <a:ext cx="9956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시스템 아키텍처 설계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370d838bcce_1_0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1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70000" y="5181600"/>
            <a:ext cx="47625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69100" y="5143500"/>
            <a:ext cx="47625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192000" y="5143500"/>
            <a:ext cx="47625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08700" y="6680200"/>
            <a:ext cx="571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582400" y="6654800"/>
            <a:ext cx="5715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5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5"/>
          <p:cNvSpPr txBox="1"/>
          <p:nvPr/>
        </p:nvSpPr>
        <p:spPr>
          <a:xfrm>
            <a:off x="4724400" y="1701800"/>
            <a:ext cx="99568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AI 파이프라인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5"/>
          <p:cNvSpPr txBox="1"/>
          <p:nvPr/>
        </p:nvSpPr>
        <p:spPr>
          <a:xfrm>
            <a:off x="1473200" y="4013200"/>
            <a:ext cx="4559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3단계 AI 처리 과정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5"/>
          <p:cNvSpPr txBox="1"/>
          <p:nvPr/>
        </p:nvSpPr>
        <p:spPr>
          <a:xfrm>
            <a:off x="1625600" y="6083300"/>
            <a:ext cx="35940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WhisperX (음성→텍스트)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• STT (large-v3 모델)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• 화자 구분 및 타임스탬프 지원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• 노이즈 제거 및 다국어 인식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"/>
          <p:cNvSpPr txBox="1"/>
          <p:nvPr/>
        </p:nvSpPr>
        <p:spPr>
          <a:xfrm>
            <a:off x="7162800" y="6045200"/>
            <a:ext cx="35179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Klue/BERT (핵심 추출)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• 회의록 핵심 부분만 필터링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• 토큰 최적화로 성능 향상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• 한국어 비즈니스 도메인 특화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5"/>
          <p:cNvSpPr txBox="1"/>
          <p:nvPr/>
        </p:nvSpPr>
        <p:spPr>
          <a:xfrm>
            <a:off x="12471400" y="6045200"/>
            <a:ext cx="37719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3: Qwen3-32B (문서/업무 생성)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• 프로젝트 회의록 →  업무 생성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• Epic/Task 단위 업무 분해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• 스킬셋, 복잡도, 우선순위 등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메타데이터 자동 생성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5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6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6"/>
          <p:cNvSpPr txBox="1"/>
          <p:nvPr/>
        </p:nvSpPr>
        <p:spPr>
          <a:xfrm>
            <a:off x="2082800" y="3251200"/>
            <a:ext cx="14071600" cy="6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STT 모델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선택모델 : WhisperX large-v3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경쟁모델 : wav2vec2.0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선택 이유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오픈소스 기반 무료 사용 및 보안 우수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한국어 및 IT 용어 인식 정확도 우수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화자 분리 (Speaker Diarization) 자동 지원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faster-whisper 기반으로 높은 처리 속도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    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     출처 : ¹Max Bain, Jaesung Huh, Tengda Han, Andrew Zisserman, WhisperX: Time-Accurate Speech Transcription of Long-Form Audio, arXiv:2303.00747, 2023. https://arxiv.org/abs/2303.00747 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• 처리속도 : 최대 11.8배 빠름 (vs. wav2vec2.0 기준)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• WER (단어 오류율) : 19.8% → WhisperX에서 더 낮음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6"/>
          <p:cNvSpPr txBox="1"/>
          <p:nvPr/>
        </p:nvSpPr>
        <p:spPr>
          <a:xfrm>
            <a:off x="4724400" y="1701800"/>
            <a:ext cx="9956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모델 선정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84500" y="6235700"/>
            <a:ext cx="12319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6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6"/>
          <p:cNvSpPr/>
          <p:nvPr/>
        </p:nvSpPr>
        <p:spPr>
          <a:xfrm>
            <a:off x="4572000" y="7821150"/>
            <a:ext cx="2302200" cy="363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100" cy="8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6845300" y="1803400"/>
            <a:ext cx="4584700" cy="17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00"/>
              <a:buFont typeface="Arial"/>
              <a:buNone/>
            </a:pPr>
            <a:r>
              <a:rPr b="1" i="0" lang="en-US" sz="97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55900" y="4787900"/>
            <a:ext cx="1206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65600" y="5867400"/>
            <a:ext cx="45212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2984500" y="4940300"/>
            <a:ext cx="7366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4445000" y="5118100"/>
            <a:ext cx="394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13900" y="4787900"/>
            <a:ext cx="1206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23600" y="5867400"/>
            <a:ext cx="45212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 txBox="1"/>
          <p:nvPr/>
        </p:nvSpPr>
        <p:spPr>
          <a:xfrm>
            <a:off x="9664700" y="4940300"/>
            <a:ext cx="10922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1315700" y="5118100"/>
            <a:ext cx="394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55900" y="6400800"/>
            <a:ext cx="1206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65600" y="7480300"/>
            <a:ext cx="45212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2882900" y="6553200"/>
            <a:ext cx="9525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4445000" y="6731000"/>
            <a:ext cx="394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핵심 기능 및 기술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13900" y="6400800"/>
            <a:ext cx="1206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23600" y="7480300"/>
            <a:ext cx="45212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 txBox="1"/>
          <p:nvPr/>
        </p:nvSpPr>
        <p:spPr>
          <a:xfrm>
            <a:off x="9690100" y="6553200"/>
            <a:ext cx="10414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11315700" y="6731000"/>
            <a:ext cx="394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개발 진행 상황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1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7"/>
          <p:cNvSpPr txBox="1"/>
          <p:nvPr/>
        </p:nvSpPr>
        <p:spPr>
          <a:xfrm>
            <a:off x="2006600" y="3467100"/>
            <a:ext cx="12141200" cy="50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회의록 생성시 핵심 추출 모델 (BERT)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 데이터 준비 과정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1) 국회 데이터 및 영문 데이터 번역본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- 발화자의 발화문이 긴 경우 각 문장별로 추론하기 위하여 발화문을 문장부호를 기준으로 구분함.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- 발화문이 나눠진 경우 speaker를 확인하기 어려우므로 타임스탬프 컬럼의 순서를 기준으로 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타임 스탬프 오더 컬럼을 추가하여 speaker를 찾을 수 있도록 오더링함.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타겟 데이터 준비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  - 전체 라인들 중 랜덤한 문장을 target 문장으로 선택함.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- 문맥을 확인할 수 있도록 앞 뒤 문장도 같이 제공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- 확보 데이터 개수 : 국회 회의록 데이터 200개  + 영어 번역 데이터 200개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→ 자연스러운 한글 회의 표현 + IT 관련 언어 습득을 위해 반반씩 확보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04500" y="5702300"/>
            <a:ext cx="61722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7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7"/>
          <p:cNvSpPr txBox="1"/>
          <p:nvPr/>
        </p:nvSpPr>
        <p:spPr>
          <a:xfrm>
            <a:off x="4724400" y="1701800"/>
            <a:ext cx="99568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모델 선정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7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6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8"/>
          <p:cNvSpPr txBox="1"/>
          <p:nvPr/>
        </p:nvSpPr>
        <p:spPr>
          <a:xfrm>
            <a:off x="2006600" y="3467100"/>
            <a:ext cx="15190200" cy="6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3) 수동 라벨링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랜덤으로 확보한 400개의 데이터를 라벨링 기준에 따라 팀원 각자 수기로 라벨링함.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- 팀원 각자의 라벨링 값의 평균값을 기준으로 라벨링값을 0과 1로 구분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- 다수결의 원리에 따라 더 많은 사람이 선택한 방향을 라벨링 값의 정답으로 처리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4) GPT-4.1 프롬프트 및 퓨샷 엔지니어링                  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- 전략 내용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1차 : 유효 발화 판단 기준을 프롬프트로 명시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2차 : 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기준에 대한 예시 문장 추가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3차 : 실제 데이터의 예시를 퓨샷(Few-shot)형태로 적용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4차 :  GPT가 일관성 없던 답변에 대해  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 • 명확한 유효/무효 예시 제시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• 판단 기준 재확인 프롬프트 추가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5차 : 회의록 작성을 위한 분류임을 명시하고, 오답 예시에 대해 이유까지 학습하도록 설계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8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8"/>
          <p:cNvSpPr txBox="1"/>
          <p:nvPr/>
        </p:nvSpPr>
        <p:spPr>
          <a:xfrm>
            <a:off x="4724400" y="1701800"/>
            <a:ext cx="99568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모델 선정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63000" y="6489700"/>
            <a:ext cx="8026401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8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8"/>
          <p:cNvSpPr txBox="1"/>
          <p:nvPr/>
        </p:nvSpPr>
        <p:spPr>
          <a:xfrm>
            <a:off x="9122550" y="9004300"/>
            <a:ext cx="8823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1차                              2차                               3차                             4차                              5차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8"/>
          <p:cNvSpPr/>
          <p:nvPr/>
        </p:nvSpPr>
        <p:spPr>
          <a:xfrm>
            <a:off x="11971075" y="6338075"/>
            <a:ext cx="1998900" cy="3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8"/>
          <p:cNvSpPr txBox="1"/>
          <p:nvPr/>
        </p:nvSpPr>
        <p:spPr>
          <a:xfrm>
            <a:off x="12230100" y="6110075"/>
            <a:ext cx="16899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GTP 정답 일치율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1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9"/>
          <p:cNvSpPr txBox="1"/>
          <p:nvPr/>
        </p:nvSpPr>
        <p:spPr>
          <a:xfrm>
            <a:off x="2006600" y="3619500"/>
            <a:ext cx="14833500" cy="53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5) 라벨링 데이터 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- 해당 프롬프트를 기준으로 총 12,000개의 데이터 라벨링 작업 진행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- GPT-4.1의 레이트 리미트로 인해 라벨링 작업 지연 발생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- 지연을 최소화하고 라벨링 중복 작업을 피하기 위해 12,000개의 데이터를 1000개씩 12개 파일로 청크하여 라벨링 진행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6) Train, val, test 데이터 구분                  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  - 라벨링한 총 12,400개의 데이터셋 구분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- Train_data : 7,372개 (0:1 비율 5.8 : 4.2),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Val_data 500개 (0:1 비율 5:5 균등분배),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Test_data : 2400개 (수기 샘플 데이터 포함, 0:1 비율 무작위)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- 모든 데이터가 중복하여 사용하지 않음으로써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학습결과에 대한 신뢰도 상승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9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9"/>
          <p:cNvSpPr txBox="1"/>
          <p:nvPr/>
        </p:nvSpPr>
        <p:spPr>
          <a:xfrm>
            <a:off x="4724400" y="1701800"/>
            <a:ext cx="99568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모델 선정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9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71975"/>
            <a:ext cx="16792713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0"/>
          <p:cNvSpPr txBox="1"/>
          <p:nvPr/>
        </p:nvSpPr>
        <p:spPr>
          <a:xfrm>
            <a:off x="2006600" y="3467100"/>
            <a:ext cx="121412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선택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선택모델 : klue/bert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경쟁모델 : beomi/KcBERT, monologg/koelectra-small-v3, monologg/koelectra-base-v3-discriminator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선택 이유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국립 국어원, 나무위키, 뉴스 크롤링 등 다양한 한국어 데이터를 포함한 대표적 한국어 bert 모델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공식문서, 뉴스, 회의록 등 정형화된 한글 데이터 처리에 적합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실제 학습 결과 및 성능 평가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beomi/KcBERT 모델은 Recall 수치가 놓았으나,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전체적인 성능(F1 기준)은 klue/bert 모델이 0.5~4% 더 우수함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회의록 생성 목적상, 무효 발화를 효과적으로 제거하면서도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전체 성능이 균형 잡힌 모델이 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이에 따라 정확도와 F1 Score가 가장 높은 klue/bert 를 최종 선택함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04500" y="5803900"/>
            <a:ext cx="6172200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0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0"/>
          <p:cNvSpPr txBox="1"/>
          <p:nvPr/>
        </p:nvSpPr>
        <p:spPr>
          <a:xfrm>
            <a:off x="4724400" y="1701800"/>
            <a:ext cx="99568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모델 선정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0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77200" y="3848100"/>
            <a:ext cx="8242300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02800" y="5410200"/>
            <a:ext cx="61722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02800" y="7340600"/>
            <a:ext cx="61722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02800" y="6870700"/>
            <a:ext cx="61722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1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1"/>
          <p:cNvSpPr txBox="1"/>
          <p:nvPr/>
        </p:nvSpPr>
        <p:spPr>
          <a:xfrm>
            <a:off x="4724400" y="1701800"/>
            <a:ext cx="99568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모델 선정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1"/>
          <p:cNvSpPr txBox="1"/>
          <p:nvPr/>
        </p:nvSpPr>
        <p:spPr>
          <a:xfrm>
            <a:off x="2540000" y="3860800"/>
            <a:ext cx="5206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기획안 생성 및 업무 분배 모델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선택모델 : Alibaba Qwen3-32B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경쟁모델 : Gemma-3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선택 이유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한국어 성능 우수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상업적 사용 허용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- 32B 파라미터로 적절한 성능/비용 균형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Code 및 Instruct 버전 모두 활용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- 한국어 벤치마크 점수에서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경쟁모델 (Gemma-3) 대비 우수한 성능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1"/>
          <p:cNvSpPr txBox="1"/>
          <p:nvPr/>
        </p:nvSpPr>
        <p:spPr>
          <a:xfrm>
            <a:off x="8280400" y="8610600"/>
            <a:ext cx="78613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An Yang et al., Qwen3 Technical Report, arXiv:2505.09388, Cornell University, 2025. https://arxiv.org/abs/2505.09388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1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098" cy="89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098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098" cy="86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84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06600" y="4521200"/>
            <a:ext cx="4292600" cy="4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72300" y="4521200"/>
            <a:ext cx="4279900" cy="4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938000" y="4521200"/>
            <a:ext cx="4292600" cy="42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2"/>
          <p:cNvSpPr txBox="1"/>
          <p:nvPr/>
        </p:nvSpPr>
        <p:spPr>
          <a:xfrm>
            <a:off x="4061900" y="1733500"/>
            <a:ext cx="120651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스마트 업무 배정 알고리즘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2"/>
          <p:cNvSpPr txBox="1"/>
          <p:nvPr/>
        </p:nvSpPr>
        <p:spPr>
          <a:xfrm>
            <a:off x="2006600" y="6134100"/>
            <a:ext cx="41772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수집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수집 시점: 프로젝트 시작 시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(회의 내용 요약 전)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수집 방법: 슬랙 명령어를 통해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팀원 기본 정보 수집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저장 위치: users.skills JSON 필드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2"/>
          <p:cNvSpPr txBox="1"/>
          <p:nvPr/>
        </p:nvSpPr>
        <p:spPr>
          <a:xfrm>
            <a:off x="6591300" y="6134100"/>
            <a:ext cx="5041900" cy="1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수집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수집 시점: 실시간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데이터 소스: 현재 할당된 Task 기반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계산 기준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  tasks 테이블의 status != 'DONE' 조건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2"/>
          <p:cNvSpPr txBox="1"/>
          <p:nvPr/>
        </p:nvSpPr>
        <p:spPr>
          <a:xfrm>
            <a:off x="11722100" y="6134100"/>
            <a:ext cx="45723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수집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수집 시점: 실시간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데이터 소스: 완료된 Task 기반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계산 기준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tasks 테이블의 status = 'DONE' 조건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2"/>
          <p:cNvSpPr txBox="1"/>
          <p:nvPr/>
        </p:nvSpPr>
        <p:spPr>
          <a:xfrm>
            <a:off x="2908300" y="4787900"/>
            <a:ext cx="30936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매칭 스코어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2"/>
          <p:cNvSpPr txBox="1"/>
          <p:nvPr/>
        </p:nvSpPr>
        <p:spPr>
          <a:xfrm>
            <a:off x="7721600" y="4787900"/>
            <a:ext cx="3648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업무량 스코어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2"/>
          <p:cNvSpPr txBox="1"/>
          <p:nvPr/>
        </p:nvSpPr>
        <p:spPr>
          <a:xfrm>
            <a:off x="12979400" y="4826000"/>
            <a:ext cx="30936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과거 성과 스코어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2"/>
          <p:cNvSpPr txBox="1"/>
          <p:nvPr/>
        </p:nvSpPr>
        <p:spPr>
          <a:xfrm>
            <a:off x="1473200" y="3644900"/>
            <a:ext cx="482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스코어링 기반 알고리즘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2"/>
          <p:cNvSpPr txBox="1"/>
          <p:nvPr/>
        </p:nvSpPr>
        <p:spPr>
          <a:xfrm>
            <a:off x="37719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2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EF1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0922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600" y="6883400"/>
            <a:ext cx="16814800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2446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3843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2700" y="15367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500" y="8826500"/>
            <a:ext cx="168910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23"/>
          <p:cNvSpPr txBox="1"/>
          <p:nvPr/>
        </p:nvSpPr>
        <p:spPr>
          <a:xfrm>
            <a:off x="1873250" y="5345575"/>
            <a:ext cx="14541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회의 분석 기반 지능형 AI 프로젝트 관리 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3"/>
          <p:cNvSpPr txBox="1"/>
          <p:nvPr/>
        </p:nvSpPr>
        <p:spPr>
          <a:xfrm>
            <a:off x="1752600" y="3860800"/>
            <a:ext cx="100617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04. 개발 진행 상황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67900" y="3873500"/>
            <a:ext cx="5767875" cy="23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3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098" cy="89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098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098" cy="86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94400" y="1892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01798" y="3797300"/>
            <a:ext cx="6879050" cy="3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01798" y="6322825"/>
            <a:ext cx="6879051" cy="11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24"/>
          <p:cNvSpPr txBox="1"/>
          <p:nvPr/>
        </p:nvSpPr>
        <p:spPr>
          <a:xfrm>
            <a:off x="6057900" y="20447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4"/>
          <p:cNvSpPr txBox="1"/>
          <p:nvPr/>
        </p:nvSpPr>
        <p:spPr>
          <a:xfrm>
            <a:off x="7112000" y="1612900"/>
            <a:ext cx="65841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개발 진행 상황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4"/>
          <p:cNvSpPr txBox="1"/>
          <p:nvPr/>
        </p:nvSpPr>
        <p:spPr>
          <a:xfrm>
            <a:off x="1473200" y="7810500"/>
            <a:ext cx="130429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실제 슬랙 내에서 사용할 수 있게 슬랙 앱스토어에서 설치 후 사용 가능하게 배포 예정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/tk 명령어 입력후 딸깍 클릭 한번이면 회의록 생성, 업무생성, 외부 프로그램 연동까지 가능하게끔 개발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4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4"/>
          <p:cNvSpPr txBox="1"/>
          <p:nvPr/>
        </p:nvSpPr>
        <p:spPr>
          <a:xfrm>
            <a:off x="1701800" y="3429000"/>
            <a:ext cx="3187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49200" y="3848098"/>
            <a:ext cx="5495875" cy="366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1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94400" y="1892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78000" y="3652275"/>
            <a:ext cx="5486400" cy="31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925300" y="3632200"/>
            <a:ext cx="4470400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05700" y="3632200"/>
            <a:ext cx="4178300" cy="32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25"/>
          <p:cNvSpPr txBox="1"/>
          <p:nvPr/>
        </p:nvSpPr>
        <p:spPr>
          <a:xfrm>
            <a:off x="6057900" y="20447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5"/>
          <p:cNvSpPr txBox="1"/>
          <p:nvPr/>
        </p:nvSpPr>
        <p:spPr>
          <a:xfrm>
            <a:off x="7112000" y="1612900"/>
            <a:ext cx="6824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개발 진행 상황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5"/>
          <p:cNvSpPr txBox="1"/>
          <p:nvPr/>
        </p:nvSpPr>
        <p:spPr>
          <a:xfrm>
            <a:off x="1778000" y="7353300"/>
            <a:ext cx="130428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실제 슬랙 내에서 사용할 수 있게 슬랙 앱스토어에서 설치 후 사용 가능하게 배포 예정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/tk 명령어 입력후 딸깍 클릭 한번이면 회의록 생성, 업무생성, 외부 프로그램 연동까지 가능하게끔 개발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회의 녹음 내역을 채널에 업로드 하거나, 정리한 회의록을 업로드하면 동작 시작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추후 구글 Meet, Zoom등 온라인 회의 플랫폼과 연동 예정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5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94400" y="1892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04750" y="3987800"/>
            <a:ext cx="4495801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04750" y="6350000"/>
            <a:ext cx="4495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017050" y="3721100"/>
            <a:ext cx="3187699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277600" y="6172200"/>
            <a:ext cx="45593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00650" y="3835400"/>
            <a:ext cx="284480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4426050" y="5746750"/>
            <a:ext cx="457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13322300" y="5575300"/>
            <a:ext cx="457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2700000">
            <a:off x="7112000" y="5689600"/>
            <a:ext cx="457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010900" y="4546600"/>
            <a:ext cx="457200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26"/>
          <p:cNvSpPr txBox="1"/>
          <p:nvPr/>
        </p:nvSpPr>
        <p:spPr>
          <a:xfrm>
            <a:off x="6057900" y="20447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6"/>
          <p:cNvSpPr txBox="1"/>
          <p:nvPr/>
        </p:nvSpPr>
        <p:spPr>
          <a:xfrm>
            <a:off x="7112000" y="1612900"/>
            <a:ext cx="6527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개발 진행 상황</a:t>
            </a:r>
            <a:r>
              <a:rPr b="1" i="0" lang="en-US" sz="7300" u="none" cap="none" strike="noStrike">
                <a:solidFill>
                  <a:srgbClr val="54545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7300" u="none" cap="none" strike="noStrike">
              <a:solidFill>
                <a:srgbClr val="5454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6"/>
          <p:cNvSpPr txBox="1"/>
          <p:nvPr/>
        </p:nvSpPr>
        <p:spPr>
          <a:xfrm>
            <a:off x="1701800" y="8237300"/>
            <a:ext cx="155904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실제 노션 Auth 인증 페이지와 연결하여 사용자가 직접 토큰을 받고 입력하지 않아도 자동으로 원하는 페이지와 연결 가능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연동 후에 "연동 상태 확인 버튼" 을 통해 어떤 워크 스테이션과 연동이 되어있는지 확인가능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6"/>
          <p:cNvSpPr txBox="1"/>
          <p:nvPr/>
        </p:nvSpPr>
        <p:spPr>
          <a:xfrm>
            <a:off x="1701800" y="3429000"/>
            <a:ext cx="3187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Notion 연동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6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2" name="Google Shape;712;p26"/>
          <p:cNvCxnSpPr/>
          <p:nvPr/>
        </p:nvCxnSpPr>
        <p:spPr>
          <a:xfrm flipH="1" rot="10800000">
            <a:off x="2931875" y="7721725"/>
            <a:ext cx="1668300" cy="6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3" name="Google Shape;713;p26"/>
          <p:cNvSpPr/>
          <p:nvPr/>
        </p:nvSpPr>
        <p:spPr>
          <a:xfrm>
            <a:off x="2472950" y="3892500"/>
            <a:ext cx="4559400" cy="1663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6"/>
          <p:cNvSpPr/>
          <p:nvPr/>
        </p:nvSpPr>
        <p:spPr>
          <a:xfrm>
            <a:off x="7724450" y="3580125"/>
            <a:ext cx="2980200" cy="3995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26"/>
          <p:cNvSpPr/>
          <p:nvPr/>
        </p:nvSpPr>
        <p:spPr>
          <a:xfrm>
            <a:off x="12849900" y="4188800"/>
            <a:ext cx="1668300" cy="126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6" name="Google Shape;716;p26"/>
          <p:cNvCxnSpPr/>
          <p:nvPr/>
        </p:nvCxnSpPr>
        <p:spPr>
          <a:xfrm rot="10800000">
            <a:off x="12441750" y="7176875"/>
            <a:ext cx="636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EF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36f597b1e42_1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0922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6f597b1e42_1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600" y="6883400"/>
            <a:ext cx="16814802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6f597b1e42_1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2446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6f597b1e42_1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3843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6f597b1e42_1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2700" y="16891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6f597b1e42_1_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500" y="8826500"/>
            <a:ext cx="16890999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6f597b1e42_1_64"/>
          <p:cNvSpPr txBox="1"/>
          <p:nvPr/>
        </p:nvSpPr>
        <p:spPr>
          <a:xfrm>
            <a:off x="2209800" y="5372100"/>
            <a:ext cx="14541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회의 분석 기반 지능형 AI 프로젝트 관리 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6f597b1e42_1_64"/>
          <p:cNvSpPr txBox="1"/>
          <p:nvPr/>
        </p:nvSpPr>
        <p:spPr>
          <a:xfrm>
            <a:off x="3276600" y="3860800"/>
            <a:ext cx="61725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57200" lvl="0" marL="457200" marR="0" rtl="0" algn="l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7500"/>
              <a:buFont typeface="Arial"/>
              <a:buAutoNum type="arabicPeriod"/>
            </a:pPr>
            <a:r>
              <a:rPr b="1" i="0" lang="en-US" sz="75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b="1" i="0" sz="7500" u="none" cap="none" strike="noStrike">
              <a:solidFill>
                <a:srgbClr val="5454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g36f597b1e42_1_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0300" y="3873500"/>
            <a:ext cx="5767875" cy="23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6f597b1e42_1_64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95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94400" y="1892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25600" y="4025900"/>
            <a:ext cx="43688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72200" y="4483100"/>
            <a:ext cx="457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430000" y="4483100"/>
            <a:ext cx="457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4211300" y="6197600"/>
            <a:ext cx="457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07200" y="3581400"/>
            <a:ext cx="4394200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293600" y="3606800"/>
            <a:ext cx="44958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446000" y="6718300"/>
            <a:ext cx="3975101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27"/>
          <p:cNvSpPr txBox="1"/>
          <p:nvPr/>
        </p:nvSpPr>
        <p:spPr>
          <a:xfrm>
            <a:off x="6057900" y="20447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"/>
          <p:cNvSpPr txBox="1"/>
          <p:nvPr/>
        </p:nvSpPr>
        <p:spPr>
          <a:xfrm>
            <a:off x="7112000" y="1612900"/>
            <a:ext cx="67539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개발 진행 상황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"/>
          <p:cNvSpPr txBox="1"/>
          <p:nvPr/>
        </p:nvSpPr>
        <p:spPr>
          <a:xfrm>
            <a:off x="1689150" y="8115200"/>
            <a:ext cx="149097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노션과 동일하게 Jira도 사용자가 직접 토큰을 입력할 필요없이 자동 연동기능 구현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Jira는 시간마다 자동으로 토큰이 변경이 되는데, 변경된 토큰까지 받아와서 자동 연동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"/>
          <p:cNvSpPr txBox="1"/>
          <p:nvPr/>
        </p:nvSpPr>
        <p:spPr>
          <a:xfrm>
            <a:off x="1701800" y="3429000"/>
            <a:ext cx="2660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Jira 연동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7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0250" y="118745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94400" y="1892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65800" y="4914900"/>
            <a:ext cx="457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760200" y="3835400"/>
            <a:ext cx="50292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93400" y="4914900"/>
            <a:ext cx="457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73200" y="4102100"/>
            <a:ext cx="40005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28"/>
          <p:cNvSpPr txBox="1"/>
          <p:nvPr/>
        </p:nvSpPr>
        <p:spPr>
          <a:xfrm>
            <a:off x="6057900" y="20447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8"/>
          <p:cNvSpPr txBox="1"/>
          <p:nvPr/>
        </p:nvSpPr>
        <p:spPr>
          <a:xfrm>
            <a:off x="7112000" y="1612900"/>
            <a:ext cx="62748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개발 진행 상황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8"/>
          <p:cNvSpPr txBox="1"/>
          <p:nvPr/>
        </p:nvSpPr>
        <p:spPr>
          <a:xfrm>
            <a:off x="1473200" y="7315200"/>
            <a:ext cx="102870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파일 업로드 시 슬랙 앱 내부 “TtalKkak” 앱이 알림으로 회의록 생성 및 Task 생성 완료 알림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“Notion에서 보기”, “Jira에서 보기” 버튼으로 생성된 페이지로 이동 가능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28"/>
          <p:cNvSpPr txBox="1"/>
          <p:nvPr/>
        </p:nvSpPr>
        <p:spPr>
          <a:xfrm>
            <a:off x="1701800" y="3429000"/>
            <a:ext cx="2870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외부 연동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8"/>
          <p:cNvSpPr txBox="1"/>
          <p:nvPr/>
        </p:nvSpPr>
        <p:spPr>
          <a:xfrm>
            <a:off x="6432000" y="6217550"/>
            <a:ext cx="4015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음성파일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or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회의록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업로드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8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8"/>
          <p:cNvSpPr/>
          <p:nvPr/>
        </p:nvSpPr>
        <p:spPr>
          <a:xfrm>
            <a:off x="12165475" y="7785550"/>
            <a:ext cx="2870100" cy="495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6" name="Google Shape;766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49625" y="4089400"/>
            <a:ext cx="4015175" cy="20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94400" y="1892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08300" y="3848100"/>
            <a:ext cx="3619500" cy="2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16200" y="5816600"/>
            <a:ext cx="42037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04100" y="3848100"/>
            <a:ext cx="3530600" cy="53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417300" y="3848100"/>
            <a:ext cx="4241800" cy="53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29"/>
          <p:cNvSpPr txBox="1"/>
          <p:nvPr/>
        </p:nvSpPr>
        <p:spPr>
          <a:xfrm>
            <a:off x="6057900" y="20447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9"/>
          <p:cNvSpPr txBox="1"/>
          <p:nvPr/>
        </p:nvSpPr>
        <p:spPr>
          <a:xfrm>
            <a:off x="7112000" y="1612900"/>
            <a:ext cx="69276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개발 진행 상황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29"/>
          <p:cNvSpPr txBox="1"/>
          <p:nvPr/>
        </p:nvSpPr>
        <p:spPr>
          <a:xfrm>
            <a:off x="1701800" y="3403600"/>
            <a:ext cx="3619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생성된 회의록 템플릿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9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1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94400" y="1892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73200" y="4483000"/>
            <a:ext cx="7670801" cy="44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02800" y="3810000"/>
            <a:ext cx="7023100" cy="50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0"/>
          <p:cNvSpPr txBox="1"/>
          <p:nvPr/>
        </p:nvSpPr>
        <p:spPr>
          <a:xfrm>
            <a:off x="6057900" y="20447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0"/>
          <p:cNvSpPr txBox="1"/>
          <p:nvPr/>
        </p:nvSpPr>
        <p:spPr>
          <a:xfrm>
            <a:off x="7112000" y="1612900"/>
            <a:ext cx="70230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개발 진행 상황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0"/>
          <p:cNvSpPr txBox="1"/>
          <p:nvPr/>
        </p:nvSpPr>
        <p:spPr>
          <a:xfrm>
            <a:off x="1473200" y="3403600"/>
            <a:ext cx="5536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생성된 업무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칸반보드 형식 + 간트차트 형식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0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1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94400" y="1765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73200" y="4165600"/>
            <a:ext cx="7302500" cy="44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07500" y="4165600"/>
            <a:ext cx="7378700" cy="44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31"/>
          <p:cNvSpPr txBox="1"/>
          <p:nvPr/>
        </p:nvSpPr>
        <p:spPr>
          <a:xfrm>
            <a:off x="6057900" y="19177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1"/>
          <p:cNvSpPr txBox="1"/>
          <p:nvPr/>
        </p:nvSpPr>
        <p:spPr>
          <a:xfrm>
            <a:off x="7112000" y="1498600"/>
            <a:ext cx="6629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추후 개발 예정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1"/>
          <p:cNvSpPr txBox="1"/>
          <p:nvPr/>
        </p:nvSpPr>
        <p:spPr>
          <a:xfrm>
            <a:off x="1473200" y="3403600"/>
            <a:ext cx="5372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 대쉬보드 + 모바일 어플리케이션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31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1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94400" y="1765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73200" y="4203700"/>
            <a:ext cx="7302500" cy="44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18600" y="4203700"/>
            <a:ext cx="7658100" cy="45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32"/>
          <p:cNvSpPr txBox="1"/>
          <p:nvPr/>
        </p:nvSpPr>
        <p:spPr>
          <a:xfrm>
            <a:off x="6057900" y="19177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32"/>
          <p:cNvSpPr txBox="1"/>
          <p:nvPr/>
        </p:nvSpPr>
        <p:spPr>
          <a:xfrm>
            <a:off x="7112000" y="1498600"/>
            <a:ext cx="75663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추후 개발 예정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32"/>
          <p:cNvSpPr txBox="1"/>
          <p:nvPr/>
        </p:nvSpPr>
        <p:spPr>
          <a:xfrm>
            <a:off x="1473200" y="3403600"/>
            <a:ext cx="6973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 대쉬보드 + 모바일 어플리케이션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32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g370f2736208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098" cy="89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g370f2736208_2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g370f2736208_2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g370f2736208_2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098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g370f2736208_2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098" cy="86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370f2736208_2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370f2736208_2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370f2736208_2_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370f2736208_2_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94400" y="17653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g370f2736208_2_2"/>
          <p:cNvSpPr txBox="1"/>
          <p:nvPr/>
        </p:nvSpPr>
        <p:spPr>
          <a:xfrm>
            <a:off x="6057900" y="19177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370f2736208_2_2"/>
          <p:cNvSpPr txBox="1"/>
          <p:nvPr/>
        </p:nvSpPr>
        <p:spPr>
          <a:xfrm>
            <a:off x="7112000" y="1498600"/>
            <a:ext cx="75663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추후 개발 예정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370f2736208_2_2"/>
          <p:cNvSpPr txBox="1"/>
          <p:nvPr/>
        </p:nvSpPr>
        <p:spPr>
          <a:xfrm>
            <a:off x="1473200" y="3403600"/>
            <a:ext cx="6973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 대쉬보드 + 모바일 어플리케이션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370f2736208_2_2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2" name="Google Shape;862;g370f2736208_2_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41820" y="3911495"/>
            <a:ext cx="3020749" cy="54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370f2736208_2_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95125" y="3911500"/>
            <a:ext cx="3131005" cy="54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370f2736208_2_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03425" y="3912262"/>
            <a:ext cx="3131000" cy="547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370f2736208_2_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211725" y="3911502"/>
            <a:ext cx="3131001" cy="5406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EF1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g370d838bcce_4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0922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370d838bcce_4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600" y="6883400"/>
            <a:ext cx="16814802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g370d838bcce_4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2446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g370d838bcce_4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3843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g370d838bcce_4_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2700" y="15367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g370d838bcce_4_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500" y="8826500"/>
            <a:ext cx="16890999" cy="56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370d838bcce_4_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53000" y="1824325"/>
            <a:ext cx="2634224" cy="10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370d838bcce_4_134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g370d838bcce_4_134"/>
          <p:cNvSpPr txBox="1"/>
          <p:nvPr/>
        </p:nvSpPr>
        <p:spPr>
          <a:xfrm>
            <a:off x="1905000" y="3860800"/>
            <a:ext cx="146685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b="1" i="0" lang="en-US" sz="77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g370d838bcce_4_134"/>
          <p:cNvSpPr txBox="1"/>
          <p:nvPr/>
        </p:nvSpPr>
        <p:spPr>
          <a:xfrm>
            <a:off x="1905000" y="5543550"/>
            <a:ext cx="11784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궁금한 점이 있다면 자유롭게 물어봐주시면 감사하겠습니다!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EF1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g36f597b1e42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0922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36f597b1e42_1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600" y="6883400"/>
            <a:ext cx="16814802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g36f597b1e42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2446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g36f597b1e42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3843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36f597b1e42_1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2700" y="15168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36f597b1e42_1_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500" y="8826500"/>
            <a:ext cx="16890999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36f597b1e42_1_41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g36f597b1e42_1_41"/>
          <p:cNvSpPr txBox="1"/>
          <p:nvPr/>
        </p:nvSpPr>
        <p:spPr>
          <a:xfrm>
            <a:off x="6029250" y="4476750"/>
            <a:ext cx="71859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-US" sz="10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g36f597b1e42_1_41"/>
          <p:cNvSpPr txBox="1"/>
          <p:nvPr/>
        </p:nvSpPr>
        <p:spPr>
          <a:xfrm>
            <a:off x="16713825" y="151800"/>
            <a:ext cx="144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2025.07.22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g370d838bcce_4_159" title="제목을-입력해주세요_-001 (3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721" y="1538850"/>
            <a:ext cx="14589749" cy="82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g370d838bcce_4_159"/>
          <p:cNvSpPr txBox="1"/>
          <p:nvPr/>
        </p:nvSpPr>
        <p:spPr>
          <a:xfrm>
            <a:off x="1752425" y="1311850"/>
            <a:ext cx="458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감사합니다!</a:t>
            </a:r>
            <a:endParaRPr b="0" i="0" sz="5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1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958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4559300" y="2120900"/>
            <a:ext cx="68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5511800" y="1701800"/>
            <a:ext cx="83820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TtalKkak 팀원 소개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5500" y="3467100"/>
            <a:ext cx="3238500" cy="5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7300" y="3594100"/>
            <a:ext cx="2387600" cy="23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 txBox="1"/>
          <p:nvPr/>
        </p:nvSpPr>
        <p:spPr>
          <a:xfrm>
            <a:off x="1054100" y="6248400"/>
            <a:ext cx="279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박슬기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749300" y="6959600"/>
            <a:ext cx="3327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 겸 풀스택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팀 일정 조율,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시스템 설계 및 개발 총괄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71900" y="102743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78300" y="3467100"/>
            <a:ext cx="3238500" cy="5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84700" y="3581400"/>
            <a:ext cx="2387600" cy="23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/>
          <p:nvPr/>
        </p:nvSpPr>
        <p:spPr>
          <a:xfrm>
            <a:off x="4419600" y="6235700"/>
            <a:ext cx="279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노명구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31100" y="3467100"/>
            <a:ext cx="3238500" cy="5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24800" y="3606800"/>
            <a:ext cx="2387600" cy="23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7747000" y="6248400"/>
            <a:ext cx="279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이주영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7835900" y="6934200"/>
            <a:ext cx="2552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백엔드/프론트 개발자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서버·API 및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웹페이지 개발 담당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871200" y="3467100"/>
            <a:ext cx="3238500" cy="5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290300" y="3594100"/>
            <a:ext cx="2387600" cy="23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"/>
          <p:cNvSpPr txBox="1"/>
          <p:nvPr/>
        </p:nvSpPr>
        <p:spPr>
          <a:xfrm>
            <a:off x="11087100" y="6248400"/>
            <a:ext cx="279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이준석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10795000" y="6959600"/>
            <a:ext cx="3327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엔지니어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학습 데이터 수집 및 전처리 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데이터베이스 설계 및 최적화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11300" y="3467100"/>
            <a:ext cx="3238500" cy="5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643100" y="3594100"/>
            <a:ext cx="2387600" cy="2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70400" y="3594100"/>
            <a:ext cx="2679700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389100" y="3568700"/>
            <a:ext cx="2730500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30700" y="3517900"/>
            <a:ext cx="2844800" cy="25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049000" y="3568700"/>
            <a:ext cx="27940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96200" y="3530600"/>
            <a:ext cx="28829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013700" y="43434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940800" y="4356100"/>
            <a:ext cx="9652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864600" y="4711700"/>
            <a:ext cx="1905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30300" y="3556000"/>
            <a:ext cx="26289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14439900" y="6248400"/>
            <a:ext cx="279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황차해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14211300" y="6934200"/>
            <a:ext cx="3327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AI/ML 엔지니어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AI 모델 개발 및 최적화 담당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AI 파이프라인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4089400" y="6921500"/>
            <a:ext cx="3327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AI/ML 엔지니어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AI 모델 개발 및 최적화 담당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AI 파이프라인 개발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EF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0922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600" y="6883400"/>
            <a:ext cx="16814800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2446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3843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2700" y="168910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500" y="8826500"/>
            <a:ext cx="168910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/>
        </p:nvSpPr>
        <p:spPr>
          <a:xfrm>
            <a:off x="1905000" y="5372100"/>
            <a:ext cx="14541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회의 분석 기반 지능형 AI 프로젝트 관리 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1905000" y="3860800"/>
            <a:ext cx="146685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02. 프로젝트 개요</a:t>
            </a:r>
            <a:endParaRPr b="1" i="0" sz="7500" u="none" cap="none" strike="noStrike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0300" y="3873500"/>
            <a:ext cx="5767875" cy="23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958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 txBox="1"/>
          <p:nvPr/>
        </p:nvSpPr>
        <p:spPr>
          <a:xfrm>
            <a:off x="4559300" y="2120900"/>
            <a:ext cx="685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5511800" y="1701800"/>
            <a:ext cx="83820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프로젝트 목적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32000" y="3568700"/>
            <a:ext cx="14122401" cy="101781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"/>
          <p:cNvSpPr txBox="1"/>
          <p:nvPr/>
        </p:nvSpPr>
        <p:spPr>
          <a:xfrm>
            <a:off x="2273300" y="3898900"/>
            <a:ext cx="13754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AI가 회의 내용을 기반으로 회의록을 생성하는 기능은 이미 시장에 다수 존재하나, </a:t>
            </a:r>
            <a:endParaRPr b="0" i="0" sz="2600" u="none" cap="none" strike="noStrike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단순히 회의록 작성에 그침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82800" y="4749800"/>
            <a:ext cx="14122401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"/>
          <p:cNvSpPr txBox="1"/>
          <p:nvPr/>
        </p:nvSpPr>
        <p:spPr>
          <a:xfrm>
            <a:off x="2692400" y="4978400"/>
            <a:ext cx="128905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업무 복잡도와 팀원 역량을 고려한 최적의 업무 분담 및 배정에 어려움을 겪고, </a:t>
            </a:r>
            <a:endParaRPr b="0" i="0" sz="2600" u="none" cap="none" strike="noStrike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많은 시간과 자원을 낭비함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82800" y="5843377"/>
            <a:ext cx="14122401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4343400" y="6096000"/>
            <a:ext cx="97917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Slack, Notion, Jira 등 협업 도구 연동이 자동화되지 않아 </a:t>
            </a:r>
            <a:endParaRPr b="0" i="0" sz="2600" u="none" cap="none" strike="noStrike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수동적이고 비효율적임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70100" y="7683500"/>
            <a:ext cx="14122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8851900" y="6718300"/>
            <a:ext cx="5715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/>
          <p:nvPr/>
        </p:nvSpPr>
        <p:spPr>
          <a:xfrm>
            <a:off x="4203700" y="7912100"/>
            <a:ext cx="98806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AI  (sLLM) 기반의 회의록 생성을 통한 스마트 업무 분담,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그리고 협업 도구와의 실시간 자동 연동을 지원하는 플랫폼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100" cy="8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100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100" cy="8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" y="1181100"/>
            <a:ext cx="16802098" cy="8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958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"/>
          <p:cNvSpPr txBox="1"/>
          <p:nvPr/>
        </p:nvSpPr>
        <p:spPr>
          <a:xfrm>
            <a:off x="4559300" y="2120900"/>
            <a:ext cx="685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5511800" y="1701800"/>
            <a:ext cx="83820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시장 조사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 txBox="1"/>
          <p:nvPr/>
        </p:nvSpPr>
        <p:spPr>
          <a:xfrm>
            <a:off x="1828800" y="3454400"/>
            <a:ext cx="514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솔루션과의 비교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p6"/>
          <p:cNvGraphicFramePr/>
          <p:nvPr/>
        </p:nvGraphicFramePr>
        <p:xfrm>
          <a:off x="1828800" y="414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{D6A2ED8B-CE99-48A3-B957-541BE0716956}</a:tableStyleId>
              </a:tblPr>
              <a:tblGrid>
                <a:gridCol w="3683000"/>
                <a:gridCol w="5428550"/>
                <a:gridCol w="5218325"/>
              </a:tblGrid>
              <a:tr h="28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항목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기존 솔루션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TtalKkak!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자동화 수준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회의록 요약까지만 가능,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수동으로 업무 분배 필요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음성 → 기획안 → 업무 분배 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→ 배정까지 자동화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업무 분배의 정확성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관리자 주관 + 팀원 정보 부족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기술스택, 성과, 업무량 기반 AI 매칭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협업툴 연동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기능 제한, 수동 연동 및 등록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Slack App을 통한 완전 통합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회의록 활용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기록 중심, 실행 연결 부족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기획안 형태 변환 및 업무 생성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한국어, 업무 특화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다국어 대응 중심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한국 IT 업계 특화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화자 구분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불완전한 화자 구분 혹은 미지원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WhisperX 기반 화자분리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표준화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형식 미제공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표준화된 템플릿을 형식으로 생성 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실시간성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회의 후 수작업 시간 소요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회의 직후 Slack 내 즉시 업무 생성 및 배정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회의 후 소요 시간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평균 30분 이상 소요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5분 미만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3" name="Google Shape;243;p6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DCE4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370d838bcce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698500"/>
            <a:ext cx="16802098" cy="89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70d838bcce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01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70d838bcce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9900" y="4572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70d838bcce_1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863600"/>
            <a:ext cx="16802098" cy="8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70d838bcce_1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1028700"/>
            <a:ext cx="16802098" cy="86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70d838bcce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300" y="787400"/>
            <a:ext cx="1866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70d838bcce_1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4625" y="1193800"/>
            <a:ext cx="16814074" cy="8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70d838bcce_1_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0" y="3162300"/>
            <a:ext cx="1531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70d838bcce_1_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95800" y="19685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70d838bcce_1_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28800" y="4319788"/>
            <a:ext cx="3657500" cy="412614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70d838bcce_1_17"/>
          <p:cNvSpPr txBox="1"/>
          <p:nvPr/>
        </p:nvSpPr>
        <p:spPr>
          <a:xfrm>
            <a:off x="4559300" y="2120900"/>
            <a:ext cx="685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70d838bcce_1_17"/>
          <p:cNvSpPr txBox="1"/>
          <p:nvPr/>
        </p:nvSpPr>
        <p:spPr>
          <a:xfrm>
            <a:off x="5511800" y="1701800"/>
            <a:ext cx="83820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프로젝트 도입효과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g370d838bcce_1_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04814" y="4319788"/>
            <a:ext cx="3657500" cy="41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70d838bcce_1_17"/>
          <p:cNvSpPr txBox="1"/>
          <p:nvPr/>
        </p:nvSpPr>
        <p:spPr>
          <a:xfrm>
            <a:off x="7411578" y="8562900"/>
            <a:ext cx="18669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2"/>
              <a:buFont typeface="Arial"/>
              <a:buNone/>
            </a:pPr>
            <a:r>
              <a:rPr b="0" i="0" lang="en-US" sz="12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(출처: Microsoft 2023)</a:t>
            </a:r>
            <a:endParaRPr b="0" i="0" sz="12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70d838bcce_1_17"/>
          <p:cNvSpPr txBox="1"/>
          <p:nvPr/>
        </p:nvSpPr>
        <p:spPr>
          <a:xfrm>
            <a:off x="1038525" y="3493450"/>
            <a:ext cx="846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상기 문제점 해결로 인한 비용 절감 효과 분석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370d838bcce_1_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202250" y="4944350"/>
            <a:ext cx="8091025" cy="31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70d838bcce_1_17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g370d838bcce_1_17"/>
          <p:cNvCxnSpPr/>
          <p:nvPr/>
        </p:nvCxnSpPr>
        <p:spPr>
          <a:xfrm>
            <a:off x="11411975" y="6034150"/>
            <a:ext cx="5784900" cy="20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g370d838bcce_1_17"/>
          <p:cNvCxnSpPr/>
          <p:nvPr/>
        </p:nvCxnSpPr>
        <p:spPr>
          <a:xfrm>
            <a:off x="11411975" y="6678475"/>
            <a:ext cx="5784900" cy="20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EF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0922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600" y="6883400"/>
            <a:ext cx="16814800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2446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700" y="1384300"/>
            <a:ext cx="15722600" cy="109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2700" y="1579150"/>
            <a:ext cx="15722601" cy="109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06100" y="3873500"/>
            <a:ext cx="5767875" cy="23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9"/>
          <p:cNvSpPr txBox="1"/>
          <p:nvPr/>
        </p:nvSpPr>
        <p:spPr>
          <a:xfrm>
            <a:off x="1905000" y="5372100"/>
            <a:ext cx="14541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회의 분석 기반 지능형 AI 프로젝트 관리 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1752600" y="3860800"/>
            <a:ext cx="10627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-US" sz="75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03. 핵심 기능 및 기술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 txBox="1"/>
          <p:nvPr/>
        </p:nvSpPr>
        <p:spPr>
          <a:xfrm>
            <a:off x="152400" y="152400"/>
            <a:ext cx="3648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SKN12 FINAL PROJECT 3TEAM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500" y="8826500"/>
            <a:ext cx="16890999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